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86" r:id="rId1"/>
  </p:sldMasterIdLst>
  <p:handoutMasterIdLst>
    <p:handoutMasterId r:id="rId23"/>
  </p:handoutMasterIdLst>
  <p:sldIdLst>
    <p:sldId id="269" r:id="rId2"/>
    <p:sldId id="258" r:id="rId3"/>
    <p:sldId id="257" r:id="rId4"/>
    <p:sldId id="266" r:id="rId5"/>
    <p:sldId id="271" r:id="rId6"/>
    <p:sldId id="259" r:id="rId7"/>
    <p:sldId id="272" r:id="rId8"/>
    <p:sldId id="273" r:id="rId9"/>
    <p:sldId id="274" r:id="rId10"/>
    <p:sldId id="260" r:id="rId11"/>
    <p:sldId id="270" r:id="rId12"/>
    <p:sldId id="261" r:id="rId13"/>
    <p:sldId id="267" r:id="rId14"/>
    <p:sldId id="262" r:id="rId15"/>
    <p:sldId id="263" r:id="rId16"/>
    <p:sldId id="264" r:id="rId17"/>
    <p:sldId id="265" r:id="rId18"/>
    <p:sldId id="275" r:id="rId19"/>
    <p:sldId id="268" r:id="rId20"/>
    <p:sldId id="276" r:id="rId21"/>
    <p:sldId id="277" r:id="rId22"/>
  </p:sldIdLst>
  <p:sldSz cx="12192000" cy="6858000"/>
  <p:notesSz cx="70104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509D0"/>
    <a:srgbClr val="A8009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1682" autoAdjust="0"/>
    <p:restoredTop sz="94660"/>
  </p:normalViewPr>
  <p:slideViewPr>
    <p:cSldViewPr snapToGrid="0">
      <p:cViewPr varScale="1">
        <p:scale>
          <a:sx n="90" d="100"/>
          <a:sy n="90" d="100"/>
        </p:scale>
        <p:origin x="96" y="33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sz="quarter" idx="1"/>
          </p:nvPr>
        </p:nvSpPr>
        <p:spPr>
          <a:xfrm>
            <a:off x="3970938" y="0"/>
            <a:ext cx="3037840" cy="466434"/>
          </a:xfrm>
          <a:prstGeom prst="rect">
            <a:avLst/>
          </a:prstGeom>
        </p:spPr>
        <p:txBody>
          <a:bodyPr vert="horz" lIns="93177" tIns="46589" rIns="93177" bIns="46589" rtlCol="0"/>
          <a:lstStyle>
            <a:lvl1pPr algn="r">
              <a:defRPr sz="1200"/>
            </a:lvl1pPr>
          </a:lstStyle>
          <a:p>
            <a:fld id="{6297AA6B-8C76-47FC-8190-A44F7ECEA86D}" type="datetimeFigureOut">
              <a:rPr lang="en-US" smtClean="0"/>
              <a:t>06/18/2020</a:t>
            </a:fld>
            <a:endParaRPr lang="en-US"/>
          </a:p>
        </p:txBody>
      </p:sp>
      <p:sp>
        <p:nvSpPr>
          <p:cNvPr id="4" name="Footer Placeholder 3"/>
          <p:cNvSpPr>
            <a:spLocks noGrp="1"/>
          </p:cNvSpPr>
          <p:nvPr>
            <p:ph type="ftr" sz="quarter" idx="2"/>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5" name="Slide Number Placeholder 4"/>
          <p:cNvSpPr>
            <a:spLocks noGrp="1"/>
          </p:cNvSpPr>
          <p:nvPr>
            <p:ph type="sldNum" sz="quarter" idx="3"/>
          </p:nvPr>
        </p:nvSpPr>
        <p:spPr>
          <a:xfrm>
            <a:off x="3970938" y="8829967"/>
            <a:ext cx="3037840" cy="466433"/>
          </a:xfrm>
          <a:prstGeom prst="rect">
            <a:avLst/>
          </a:prstGeom>
        </p:spPr>
        <p:txBody>
          <a:bodyPr vert="horz" lIns="93177" tIns="46589" rIns="93177" bIns="46589" rtlCol="0" anchor="b"/>
          <a:lstStyle>
            <a:lvl1pPr algn="r">
              <a:defRPr sz="1200"/>
            </a:lvl1pPr>
          </a:lstStyle>
          <a:p>
            <a:fld id="{8BAB79B8-EF9D-469C-8B9F-BC484DA6C626}" type="slidenum">
              <a:rPr lang="en-US" smtClean="0"/>
              <a:t>‹#›</a:t>
            </a:fld>
            <a:endParaRPr lang="en-US"/>
          </a:p>
        </p:txBody>
      </p:sp>
    </p:spTree>
    <p:extLst>
      <p:ext uri="{BB962C8B-B14F-4D97-AF65-F5344CB8AC3E}">
        <p14:creationId xmlns:p14="http://schemas.microsoft.com/office/powerpoint/2010/main" val="3189798492"/>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sp>
          <p:nvSpPr>
            <p:cNvPr id="15" name="Freeform 14"/>
            <p:cNvSpPr/>
            <p:nvPr/>
          </p:nvSpPr>
          <p:spPr>
            <a:xfrm>
              <a:off x="0" y="-7862"/>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06/18/2020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5137622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06/18/2020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54752634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06/18/2020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74510841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06/18/2020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68173146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06/18/2020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48954645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06/18/2020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25164300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smtClean="0"/>
              <a:t>06/18/2020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smtClean="0"/>
              <a:t>‹#›</a:t>
            </a:fld>
            <a:endParaRPr lang="en-US" dirty="0"/>
          </a:p>
        </p:txBody>
      </p:sp>
    </p:spTree>
    <p:extLst>
      <p:ext uri="{BB962C8B-B14F-4D97-AF65-F5344CB8AC3E}">
        <p14:creationId xmlns:p14="http://schemas.microsoft.com/office/powerpoint/2010/main" val="61809690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06/18/2020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37817929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2A54C80-263E-416B-A8E0-580EDEADCBDC}" type="datetimeFigureOut">
              <a:rPr lang="en-US" smtClean="0"/>
              <a:t>06/18/2020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19954A3-9DFD-4C44-94BA-B95130A3BA1C}" type="slidenum">
              <a:rPr lang="en-US" smtClean="0"/>
              <a:t>‹#›</a:t>
            </a:fld>
            <a:endParaRPr lang="en-US" dirty="0"/>
          </a:p>
        </p:txBody>
      </p:sp>
    </p:spTree>
    <p:extLst>
      <p:ext uri="{BB962C8B-B14F-4D97-AF65-F5344CB8AC3E}">
        <p14:creationId xmlns:p14="http://schemas.microsoft.com/office/powerpoint/2010/main" val="99646264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06/18/2020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63774228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2A54C80-263E-416B-A8E0-580EDEADCBDC}" type="datetimeFigureOut">
              <a:rPr lang="en-US" smtClean="0"/>
              <a:t>06/18/2020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smtClean="0"/>
              <a:t>‹#›</a:t>
            </a:fld>
            <a:endParaRPr lang="en-US" dirty="0"/>
          </a:p>
        </p:txBody>
      </p:sp>
    </p:spTree>
    <p:extLst>
      <p:ext uri="{BB962C8B-B14F-4D97-AF65-F5344CB8AC3E}">
        <p14:creationId xmlns:p14="http://schemas.microsoft.com/office/powerpoint/2010/main" val="27340687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smtClean="0"/>
              <a:pPr/>
              <a:t>06/18/2020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9678113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smtClean="0"/>
              <a:pPr/>
              <a:t>06/18/2020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9995158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smtClean="0"/>
              <a:pPr/>
              <a:t>06/18/2020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57517366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2A54C80-263E-416B-A8E0-580EDEADCBDC}" type="datetimeFigureOut">
              <a:rPr lang="en-US" smtClean="0"/>
              <a:t>06/18/2020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smtClean="0"/>
              <a:t>‹#›</a:t>
            </a:fld>
            <a:endParaRPr lang="en-US" dirty="0"/>
          </a:p>
        </p:txBody>
      </p:sp>
    </p:spTree>
    <p:extLst>
      <p:ext uri="{BB962C8B-B14F-4D97-AF65-F5344CB8AC3E}">
        <p14:creationId xmlns:p14="http://schemas.microsoft.com/office/powerpoint/2010/main" val="363232637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
        <p:nvSpPr>
          <p:cNvPr id="5" name="Date Placeholder 4"/>
          <p:cNvSpPr>
            <a:spLocks noGrp="1"/>
          </p:cNvSpPr>
          <p:nvPr>
            <p:ph type="dt" sz="half" idx="10"/>
          </p:nvPr>
        </p:nvSpPr>
        <p:spPr/>
        <p:txBody>
          <a:bodyPr/>
          <a:lstStyle/>
          <a:p>
            <a:fld id="{B61BEF0D-F0BB-DE4B-95CE-6DB70DBA9567}" type="datetimeFigureOut">
              <a:rPr lang="en-US" smtClean="0"/>
              <a:pPr/>
              <a:t>06/18/2020</a:t>
            </a:fld>
            <a:endParaRPr lang="en-US" dirty="0"/>
          </a:p>
        </p:txBody>
      </p:sp>
    </p:spTree>
    <p:extLst>
      <p:ext uri="{BB962C8B-B14F-4D97-AF65-F5344CB8AC3E}">
        <p14:creationId xmlns:p14="http://schemas.microsoft.com/office/powerpoint/2010/main" val="3218613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44" name="Group 43"/>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smtClean="0"/>
              <a:pPr/>
              <a:t>06/18/2020</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917768788"/>
      </p:ext>
    </p:extLst>
  </p:cSld>
  <p:clrMap bg1="lt1" tx1="dk1" bg2="lt2" tx2="dk2" accent1="accent1" accent2="accent2" accent3="accent3" accent4="accent4" accent5="accent5" accent6="accent6" hlink="hlink" folHlink="folHlink"/>
  <p:sldLayoutIdLst>
    <p:sldLayoutId id="2147483687" r:id="rId1"/>
    <p:sldLayoutId id="2147483688" r:id="rId2"/>
    <p:sldLayoutId id="2147483689" r:id="rId3"/>
    <p:sldLayoutId id="2147483690" r:id="rId4"/>
    <p:sldLayoutId id="2147483691" r:id="rId5"/>
    <p:sldLayoutId id="2147483692" r:id="rId6"/>
    <p:sldLayoutId id="2147483693" r:id="rId7"/>
    <p:sldLayoutId id="2147483694" r:id="rId8"/>
    <p:sldLayoutId id="2147483695" r:id="rId9"/>
    <p:sldLayoutId id="2147483696" r:id="rId10"/>
    <p:sldLayoutId id="2147483697" r:id="rId11"/>
    <p:sldLayoutId id="2147483698" r:id="rId12"/>
    <p:sldLayoutId id="2147483699" r:id="rId13"/>
    <p:sldLayoutId id="2147483700" r:id="rId14"/>
    <p:sldLayoutId id="2147483701" r:id="rId15"/>
    <p:sldLayoutId id="2147483702"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hyperlink" Target="http://traumatransformed.org/wp-content/uploads/tia_orchard.pdf"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124296" y="4072268"/>
            <a:ext cx="7766936" cy="2317899"/>
          </a:xfrm>
        </p:spPr>
        <p:txBody>
          <a:bodyPr/>
          <a:lstStyle/>
          <a:p>
            <a:pPr algn="ctr"/>
            <a:r>
              <a:rPr lang="en-US" sz="6000" b="1" dirty="0" smtClean="0">
                <a:latin typeface="Calibri" panose="020F0502020204030204" pitchFamily="34" charset="0"/>
                <a:cs typeface="Calibri" panose="020F0502020204030204" pitchFamily="34" charset="0"/>
              </a:rPr>
              <a:t/>
            </a:r>
            <a:br>
              <a:rPr lang="en-US" sz="6000" b="1" dirty="0" smtClean="0">
                <a:latin typeface="Calibri" panose="020F0502020204030204" pitchFamily="34" charset="0"/>
                <a:cs typeface="Calibri" panose="020F0502020204030204" pitchFamily="34" charset="0"/>
              </a:rPr>
            </a:br>
            <a:r>
              <a:rPr lang="en-US" sz="6000" b="1" dirty="0" smtClean="0">
                <a:latin typeface="Calibri" panose="020F0502020204030204" pitchFamily="34" charset="0"/>
                <a:cs typeface="Calibri" panose="020F0502020204030204" pitchFamily="34" charset="0"/>
              </a:rPr>
              <a:t/>
            </a:r>
            <a:br>
              <a:rPr lang="en-US" sz="6000" b="1" dirty="0" smtClean="0">
                <a:latin typeface="Calibri" panose="020F0502020204030204" pitchFamily="34" charset="0"/>
                <a:cs typeface="Calibri" panose="020F0502020204030204" pitchFamily="34" charset="0"/>
              </a:rPr>
            </a:br>
            <a:r>
              <a:rPr lang="en-US" sz="6000" b="1" dirty="0">
                <a:latin typeface="Calibri" panose="020F0502020204030204" pitchFamily="34" charset="0"/>
                <a:cs typeface="Calibri" panose="020F0502020204030204" pitchFamily="34" charset="0"/>
              </a:rPr>
              <a:t/>
            </a:r>
            <a:br>
              <a:rPr lang="en-US" sz="6000" b="1" dirty="0">
                <a:latin typeface="Calibri" panose="020F0502020204030204" pitchFamily="34" charset="0"/>
                <a:cs typeface="Calibri" panose="020F0502020204030204" pitchFamily="34" charset="0"/>
              </a:rPr>
            </a:br>
            <a:r>
              <a:rPr lang="en-US" sz="6000" b="1" dirty="0" smtClean="0">
                <a:latin typeface="Calibri" panose="020F0502020204030204" pitchFamily="34" charset="0"/>
                <a:cs typeface="Calibri" panose="020F0502020204030204" pitchFamily="34" charset="0"/>
              </a:rPr>
              <a:t/>
            </a:r>
            <a:br>
              <a:rPr lang="en-US" sz="6000" b="1" dirty="0" smtClean="0">
                <a:latin typeface="Calibri" panose="020F0502020204030204" pitchFamily="34" charset="0"/>
                <a:cs typeface="Calibri" panose="020F0502020204030204" pitchFamily="34" charset="0"/>
              </a:rPr>
            </a:br>
            <a:r>
              <a:rPr lang="en-US" sz="6000" b="1" dirty="0">
                <a:latin typeface="Calibri" panose="020F0502020204030204" pitchFamily="34" charset="0"/>
                <a:cs typeface="Calibri" panose="020F0502020204030204" pitchFamily="34" charset="0"/>
              </a:rPr>
              <a:t/>
            </a:r>
            <a:br>
              <a:rPr lang="en-US" sz="6000" b="1" dirty="0">
                <a:latin typeface="Calibri" panose="020F0502020204030204" pitchFamily="34" charset="0"/>
                <a:cs typeface="Calibri" panose="020F0502020204030204" pitchFamily="34" charset="0"/>
              </a:rPr>
            </a:br>
            <a:r>
              <a:rPr lang="en-US" sz="6000" b="1" dirty="0" smtClean="0">
                <a:latin typeface="Calibri" panose="020F0502020204030204" pitchFamily="34" charset="0"/>
                <a:cs typeface="Calibri" panose="020F0502020204030204" pitchFamily="34" charset="0"/>
              </a:rPr>
              <a:t>Trauma Informed Care</a:t>
            </a:r>
            <a:br>
              <a:rPr lang="en-US" sz="6000" b="1" dirty="0" smtClean="0">
                <a:latin typeface="Calibri" panose="020F0502020204030204" pitchFamily="34" charset="0"/>
                <a:cs typeface="Calibri" panose="020F0502020204030204" pitchFamily="34" charset="0"/>
              </a:rPr>
            </a:br>
            <a:r>
              <a:rPr lang="en-US" sz="1600" b="1" dirty="0" smtClean="0">
                <a:solidFill>
                  <a:schemeClr val="tx1"/>
                </a:solidFill>
                <a:latin typeface="Calibri" panose="020F0502020204030204" pitchFamily="34" charset="0"/>
                <a:cs typeface="Calibri" panose="020F0502020204030204" pitchFamily="34" charset="0"/>
              </a:rPr>
              <a:t>Katie Peterson, Jake Timmins, Sahil Oberoi                       traumainformedteam@utahca.org</a:t>
            </a:r>
            <a:r>
              <a:rPr lang="en-US" sz="6000" b="1" dirty="0" smtClean="0">
                <a:solidFill>
                  <a:schemeClr val="tx1"/>
                </a:solidFill>
                <a:latin typeface="Calibri" panose="020F0502020204030204" pitchFamily="34" charset="0"/>
                <a:cs typeface="Calibri" panose="020F0502020204030204" pitchFamily="34" charset="0"/>
              </a:rPr>
              <a:t> </a:t>
            </a:r>
            <a:endParaRPr lang="en-US" sz="6000" b="1" dirty="0">
              <a:solidFill>
                <a:schemeClr val="tx1"/>
              </a:solidFill>
              <a:latin typeface="Calibri" panose="020F0502020204030204" pitchFamily="34" charset="0"/>
              <a:cs typeface="Calibri" panose="020F0502020204030204" pitchFamily="34" charset="0"/>
            </a:endParaRPr>
          </a:p>
        </p:txBody>
      </p:sp>
      <p:pic>
        <p:nvPicPr>
          <p:cNvPr id="4" name="Picture 3"/>
          <p:cNvPicPr>
            <a:picLocks noChangeAspect="1"/>
          </p:cNvPicPr>
          <p:nvPr/>
        </p:nvPicPr>
        <p:blipFill>
          <a:blip r:embed="rId2"/>
          <a:stretch>
            <a:fillRect/>
          </a:stretch>
        </p:blipFill>
        <p:spPr>
          <a:xfrm>
            <a:off x="1230176" y="819949"/>
            <a:ext cx="8413209" cy="2389839"/>
          </a:xfrm>
          <a:prstGeom prst="rect">
            <a:avLst/>
          </a:prstGeom>
        </p:spPr>
      </p:pic>
    </p:spTree>
    <p:extLst>
      <p:ext uri="{BB962C8B-B14F-4D97-AF65-F5344CB8AC3E}">
        <p14:creationId xmlns:p14="http://schemas.microsoft.com/office/powerpoint/2010/main" val="162754869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a:latin typeface="Calibri" panose="020F0502020204030204" pitchFamily="34" charset="0"/>
                <a:cs typeface="Calibri" panose="020F0502020204030204" pitchFamily="34" charset="0"/>
              </a:rPr>
              <a:t>Trauma Informed Support for Staff:</a:t>
            </a:r>
            <a:br>
              <a:rPr lang="en-US" b="1" dirty="0">
                <a:latin typeface="Calibri" panose="020F0502020204030204" pitchFamily="34" charset="0"/>
                <a:cs typeface="Calibri" panose="020F0502020204030204" pitchFamily="34" charset="0"/>
              </a:rPr>
            </a:br>
            <a:r>
              <a:rPr lang="en-US" b="1" dirty="0">
                <a:latin typeface="Calibri" panose="020F0502020204030204" pitchFamily="34" charset="0"/>
                <a:cs typeface="Calibri" panose="020F0502020204030204" pitchFamily="34" charset="0"/>
              </a:rPr>
              <a:t>Trainings</a:t>
            </a:r>
          </a:p>
        </p:txBody>
      </p:sp>
      <p:sp>
        <p:nvSpPr>
          <p:cNvPr id="3" name="Content Placeholder 2"/>
          <p:cNvSpPr>
            <a:spLocks noGrp="1"/>
          </p:cNvSpPr>
          <p:nvPr>
            <p:ph idx="1"/>
          </p:nvPr>
        </p:nvSpPr>
        <p:spPr>
          <a:xfrm>
            <a:off x="304800" y="2160589"/>
            <a:ext cx="9525000" cy="4575491"/>
          </a:xfrm>
        </p:spPr>
        <p:txBody>
          <a:bodyPr>
            <a:normAutofit/>
          </a:bodyPr>
          <a:lstStyle/>
          <a:p>
            <a:pPr marL="128016" lvl="1" indent="0">
              <a:buNone/>
            </a:pPr>
            <a:r>
              <a:rPr lang="en-US" sz="2400" b="1" dirty="0">
                <a:latin typeface="Calibri" panose="020F0502020204030204" pitchFamily="34" charset="0"/>
                <a:cs typeface="Calibri" panose="020F0502020204030204" pitchFamily="34" charset="0"/>
              </a:rPr>
              <a:t>Trainings provided by the Trauma Informed Team: </a:t>
            </a:r>
          </a:p>
          <a:p>
            <a:pPr lvl="1">
              <a:buFont typeface="Arial" panose="020B0604020202020204" pitchFamily="34" charset="0"/>
              <a:buChar char="•"/>
            </a:pPr>
            <a:r>
              <a:rPr lang="en-US" sz="2400" dirty="0">
                <a:latin typeface="Calibri" panose="020F0502020204030204" pitchFamily="34" charset="0"/>
                <a:cs typeface="Calibri" panose="020F0502020204030204" pitchFamily="34" charset="0"/>
              </a:rPr>
              <a:t>What is trauma? What is secondary trauma?</a:t>
            </a:r>
          </a:p>
          <a:p>
            <a:pPr lvl="1">
              <a:buFont typeface="Arial" panose="020B0604020202020204" pitchFamily="34" charset="0"/>
              <a:buChar char="•"/>
            </a:pPr>
            <a:r>
              <a:rPr lang="en-US" sz="2400" dirty="0">
                <a:latin typeface="Calibri" panose="020F0502020204030204" pitchFamily="34" charset="0"/>
                <a:cs typeface="Calibri" panose="020F0502020204030204" pitchFamily="34" charset="0"/>
              </a:rPr>
              <a:t>What are trauma responses? How do we respond to trauma? </a:t>
            </a:r>
          </a:p>
          <a:p>
            <a:pPr lvl="1">
              <a:buFont typeface="Arial" panose="020B0604020202020204" pitchFamily="34" charset="0"/>
              <a:buChar char="•"/>
            </a:pPr>
            <a:r>
              <a:rPr lang="en-US" sz="2400" dirty="0">
                <a:latin typeface="Calibri" panose="020F0502020204030204" pitchFamily="34" charset="0"/>
                <a:cs typeface="Calibri" panose="020F0502020204030204" pitchFamily="34" charset="0"/>
              </a:rPr>
              <a:t>Self-care.  What is it and how do I develop self-care practices?</a:t>
            </a:r>
          </a:p>
          <a:p>
            <a:pPr lvl="1">
              <a:buFont typeface="Arial" panose="020B0604020202020204" pitchFamily="34" charset="0"/>
              <a:buChar char="•"/>
            </a:pPr>
            <a:r>
              <a:rPr lang="en-US" sz="2400" dirty="0">
                <a:latin typeface="Calibri" panose="020F0502020204030204" pitchFamily="34" charset="0"/>
                <a:cs typeface="Calibri" panose="020F0502020204030204" pitchFamily="34" charset="0"/>
              </a:rPr>
              <a:t>Compassion Fatigue vs. Compassion Satisfaction. How do we identify compassion fatigue and what do we do when we are experiencing burnout? </a:t>
            </a:r>
          </a:p>
          <a:p>
            <a:pPr marL="128016" lvl="1" indent="0">
              <a:buNone/>
            </a:pPr>
            <a:endParaRPr lang="en-US" sz="2000" dirty="0">
              <a:latin typeface="Calibri" panose="020F0502020204030204" pitchFamily="34" charset="0"/>
              <a:cs typeface="Calibri" panose="020F0502020204030204" pitchFamily="34" charset="0"/>
            </a:endParaRPr>
          </a:p>
          <a:p>
            <a:pPr marL="0" indent="0">
              <a:buNone/>
            </a:pPr>
            <a:endParaRPr lang="en-US" dirty="0"/>
          </a:p>
        </p:txBody>
      </p:sp>
    </p:spTree>
    <p:extLst>
      <p:ext uri="{BB962C8B-B14F-4D97-AF65-F5344CB8AC3E}">
        <p14:creationId xmlns:p14="http://schemas.microsoft.com/office/powerpoint/2010/main" val="408595431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a:latin typeface="Calibri" panose="020F0502020204030204" pitchFamily="34" charset="0"/>
                <a:cs typeface="Calibri" panose="020F0502020204030204" pitchFamily="34" charset="0"/>
              </a:rPr>
              <a:t>Trauma Informed Support for Staff:</a:t>
            </a:r>
            <a:br>
              <a:rPr lang="en-US" b="1" dirty="0">
                <a:latin typeface="Calibri" panose="020F0502020204030204" pitchFamily="34" charset="0"/>
                <a:cs typeface="Calibri" panose="020F0502020204030204" pitchFamily="34" charset="0"/>
              </a:rPr>
            </a:br>
            <a:r>
              <a:rPr lang="en-US" b="1" dirty="0">
                <a:latin typeface="Calibri" panose="020F0502020204030204" pitchFamily="34" charset="0"/>
                <a:cs typeface="Calibri" panose="020F0502020204030204" pitchFamily="34" charset="0"/>
              </a:rPr>
              <a:t>Trainings</a:t>
            </a:r>
            <a:endParaRPr lang="en-US" b="1" dirty="0"/>
          </a:p>
        </p:txBody>
      </p:sp>
      <p:sp>
        <p:nvSpPr>
          <p:cNvPr id="3" name="Content Placeholder 2"/>
          <p:cNvSpPr>
            <a:spLocks noGrp="1"/>
          </p:cNvSpPr>
          <p:nvPr>
            <p:ph idx="1"/>
          </p:nvPr>
        </p:nvSpPr>
        <p:spPr>
          <a:xfrm>
            <a:off x="255181" y="2057400"/>
            <a:ext cx="9356651" cy="4470991"/>
          </a:xfrm>
        </p:spPr>
        <p:txBody>
          <a:bodyPr>
            <a:normAutofit lnSpcReduction="10000"/>
          </a:bodyPr>
          <a:lstStyle/>
          <a:p>
            <a:pPr marL="128016" lvl="1" indent="0">
              <a:buNone/>
            </a:pPr>
            <a:r>
              <a:rPr lang="en-US" sz="2400" b="1" dirty="0">
                <a:latin typeface="Calibri" panose="020F0502020204030204" pitchFamily="34" charset="0"/>
                <a:cs typeface="Calibri" panose="020F0502020204030204" pitchFamily="34" charset="0"/>
              </a:rPr>
              <a:t>Employee Assistance Program (EAP) weekly workshops: </a:t>
            </a:r>
            <a:endParaRPr lang="en-US" sz="2400" dirty="0">
              <a:latin typeface="Calibri" panose="020F0502020204030204" pitchFamily="34" charset="0"/>
              <a:cs typeface="Calibri" panose="020F0502020204030204" pitchFamily="34" charset="0"/>
            </a:endParaRPr>
          </a:p>
          <a:p>
            <a:pPr lvl="1">
              <a:buFont typeface="Arial" panose="020B0604020202020204" pitchFamily="34" charset="0"/>
              <a:buChar char="•"/>
            </a:pPr>
            <a:r>
              <a:rPr lang="en-US" sz="2400" dirty="0">
                <a:latin typeface="Calibri" panose="020F0502020204030204" pitchFamily="34" charset="0"/>
                <a:cs typeface="Calibri" panose="020F0502020204030204" pitchFamily="34" charset="0"/>
              </a:rPr>
              <a:t>Currently offering two workshops each week.</a:t>
            </a:r>
          </a:p>
          <a:p>
            <a:pPr lvl="1">
              <a:buFont typeface="Arial" panose="020B0604020202020204" pitchFamily="34" charset="0"/>
              <a:buChar char="•"/>
            </a:pPr>
            <a:r>
              <a:rPr lang="en-US" sz="2400" dirty="0">
                <a:latin typeface="Calibri" panose="020F0502020204030204" pitchFamily="34" charset="0"/>
                <a:cs typeface="Calibri" panose="020F0502020204030204" pitchFamily="34" charset="0"/>
              </a:rPr>
              <a:t>Sending the link to the recorded training for staff that are unable to participate in the scheduled training.</a:t>
            </a:r>
          </a:p>
          <a:p>
            <a:pPr marL="0" indent="0">
              <a:buNone/>
            </a:pPr>
            <a:endParaRPr lang="en-US" b="1" dirty="0">
              <a:latin typeface="Calibri" panose="020F0502020204030204" pitchFamily="34" charset="0"/>
              <a:cs typeface="Calibri" panose="020F0502020204030204" pitchFamily="34" charset="0"/>
            </a:endParaRPr>
          </a:p>
          <a:p>
            <a:pPr marL="0" indent="0">
              <a:buNone/>
            </a:pPr>
            <a:r>
              <a:rPr lang="en-US" sz="2400" b="1" dirty="0">
                <a:latin typeface="Calibri" panose="020F0502020204030204" pitchFamily="34" charset="0"/>
                <a:cs typeface="Calibri" panose="020F0502020204030204" pitchFamily="34" charset="0"/>
              </a:rPr>
              <a:t>  Resilience Workshop Series: </a:t>
            </a:r>
          </a:p>
          <a:p>
            <a:pPr lvl="1">
              <a:buFont typeface="Arial" panose="020B0604020202020204" pitchFamily="34" charset="0"/>
              <a:buChar char="•"/>
            </a:pPr>
            <a:r>
              <a:rPr lang="en-US" sz="2400" dirty="0">
                <a:latin typeface="Calibri" panose="020F0502020204030204" pitchFamily="34" charset="0"/>
                <a:cs typeface="Calibri" panose="020F0502020204030204" pitchFamily="34" charset="0"/>
              </a:rPr>
              <a:t>6 week training series. </a:t>
            </a:r>
          </a:p>
          <a:p>
            <a:pPr lvl="1">
              <a:buFont typeface="Arial" panose="020B0604020202020204" pitchFamily="34" charset="0"/>
              <a:buChar char="•"/>
            </a:pPr>
            <a:r>
              <a:rPr lang="en-US" sz="2400" dirty="0">
                <a:latin typeface="Calibri" panose="020F0502020204030204" pitchFamily="34" charset="0"/>
                <a:cs typeface="Calibri" panose="020F0502020204030204" pitchFamily="34" charset="0"/>
              </a:rPr>
              <a:t>Focuses on Healthy habits, Nutrition, Sleeping Patterns, Exercise, and Mindfulness.</a:t>
            </a:r>
          </a:p>
          <a:p>
            <a:pPr lvl="1">
              <a:buFont typeface="Arial" panose="020B0604020202020204" pitchFamily="34" charset="0"/>
              <a:buChar char="•"/>
            </a:pPr>
            <a:r>
              <a:rPr lang="en-US" sz="2400" dirty="0">
                <a:latin typeface="Calibri" panose="020F0502020204030204" pitchFamily="34" charset="0"/>
                <a:cs typeface="Calibri" panose="020F0502020204030204" pitchFamily="34" charset="0"/>
              </a:rPr>
              <a:t>Over 200 staff participate each week. </a:t>
            </a:r>
          </a:p>
          <a:p>
            <a:pPr marL="0" indent="0">
              <a:buNone/>
            </a:pPr>
            <a:endParaRPr lang="en-US" sz="2400" dirty="0">
              <a:latin typeface="Calibri" panose="020F0502020204030204" pitchFamily="34" charset="0"/>
              <a:cs typeface="Calibri" panose="020F0502020204030204" pitchFamily="34" charset="0"/>
            </a:endParaRPr>
          </a:p>
          <a:p>
            <a:endParaRPr lang="en-US" dirty="0"/>
          </a:p>
        </p:txBody>
      </p:sp>
    </p:spTree>
    <p:extLst>
      <p:ext uri="{BB962C8B-B14F-4D97-AF65-F5344CB8AC3E}">
        <p14:creationId xmlns:p14="http://schemas.microsoft.com/office/powerpoint/2010/main" val="409804988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a:latin typeface="Calibri" panose="020F0502020204030204" pitchFamily="34" charset="0"/>
                <a:cs typeface="Calibri" panose="020F0502020204030204" pitchFamily="34" charset="0"/>
              </a:rPr>
              <a:t>Trauma Informed Support for Staff: </a:t>
            </a:r>
            <a:br>
              <a:rPr lang="en-US" b="1" dirty="0">
                <a:latin typeface="Calibri" panose="020F0502020204030204" pitchFamily="34" charset="0"/>
                <a:cs typeface="Calibri" panose="020F0502020204030204" pitchFamily="34" charset="0"/>
              </a:rPr>
            </a:br>
            <a:r>
              <a:rPr lang="en-US" b="1" dirty="0">
                <a:latin typeface="Calibri" panose="020F0502020204030204" pitchFamily="34" charset="0"/>
                <a:cs typeface="Calibri" panose="020F0502020204030204" pitchFamily="34" charset="0"/>
              </a:rPr>
              <a:t>Self-Care Workshops</a:t>
            </a:r>
          </a:p>
        </p:txBody>
      </p:sp>
      <p:sp>
        <p:nvSpPr>
          <p:cNvPr id="3" name="Content Placeholder 2"/>
          <p:cNvSpPr>
            <a:spLocks noGrp="1"/>
          </p:cNvSpPr>
          <p:nvPr>
            <p:ph idx="1"/>
          </p:nvPr>
        </p:nvSpPr>
        <p:spPr>
          <a:xfrm>
            <a:off x="677334" y="1930401"/>
            <a:ext cx="8908626" cy="4577080"/>
          </a:xfrm>
        </p:spPr>
        <p:txBody>
          <a:bodyPr>
            <a:normAutofit/>
          </a:bodyPr>
          <a:lstStyle/>
          <a:p>
            <a:pPr marL="128016" lvl="1" indent="0">
              <a:buNone/>
            </a:pPr>
            <a:r>
              <a:rPr lang="en-US" sz="2400" b="1" dirty="0">
                <a:latin typeface="Calibri" panose="020F0502020204030204" pitchFamily="34" charset="0"/>
                <a:cs typeface="Calibri" panose="020F0502020204030204" pitchFamily="34" charset="0"/>
              </a:rPr>
              <a:t> WHY: </a:t>
            </a:r>
          </a:p>
          <a:p>
            <a:pPr lvl="1">
              <a:buFont typeface="Arial" panose="020B0604020202020204" pitchFamily="34" charset="0"/>
              <a:buChar char="•"/>
            </a:pPr>
            <a:r>
              <a:rPr lang="en-US" sz="2400" dirty="0">
                <a:latin typeface="Calibri" panose="020F0502020204030204" pitchFamily="34" charset="0"/>
                <a:cs typeface="Calibri" panose="020F0502020204030204" pitchFamily="34" charset="0"/>
              </a:rPr>
              <a:t>Support staff in increasing coping skills and self-care practices both at work and at home.</a:t>
            </a:r>
          </a:p>
          <a:p>
            <a:pPr marL="457200" lvl="1" indent="0">
              <a:buNone/>
            </a:pPr>
            <a:endParaRPr lang="en-US" sz="2400" dirty="0">
              <a:latin typeface="Calibri" panose="020F0502020204030204" pitchFamily="34" charset="0"/>
              <a:cs typeface="Calibri" panose="020F0502020204030204" pitchFamily="34" charset="0"/>
            </a:endParaRPr>
          </a:p>
          <a:p>
            <a:pPr lvl="1">
              <a:buFont typeface="Arial" panose="020B0604020202020204" pitchFamily="34" charset="0"/>
              <a:buChar char="•"/>
            </a:pPr>
            <a:r>
              <a:rPr lang="en-US" sz="2400" dirty="0">
                <a:latin typeface="Calibri" panose="020F0502020204030204" pitchFamily="34" charset="0"/>
                <a:cs typeface="Calibri" panose="020F0502020204030204" pitchFamily="34" charset="0"/>
              </a:rPr>
              <a:t>Provide a place for staff to come together and support one another.</a:t>
            </a:r>
          </a:p>
          <a:p>
            <a:pPr marL="457200" lvl="1" indent="0">
              <a:buNone/>
            </a:pPr>
            <a:endParaRPr lang="en-US" sz="2400" dirty="0">
              <a:latin typeface="Calibri" panose="020F0502020204030204" pitchFamily="34" charset="0"/>
              <a:cs typeface="Calibri" panose="020F0502020204030204" pitchFamily="34" charset="0"/>
            </a:endParaRPr>
          </a:p>
          <a:p>
            <a:pPr lvl="1">
              <a:buFont typeface="Arial" panose="020B0604020202020204" pitchFamily="34" charset="0"/>
              <a:buChar char="•"/>
            </a:pPr>
            <a:r>
              <a:rPr lang="en-US" sz="2400" dirty="0">
                <a:latin typeface="Calibri" panose="020F0502020204030204" pitchFamily="34" charset="0"/>
                <a:cs typeface="Calibri" panose="020F0502020204030204" pitchFamily="34" charset="0"/>
              </a:rPr>
              <a:t> Provide a space for staff to problem solve together.</a:t>
            </a:r>
          </a:p>
          <a:p>
            <a:endParaRPr lang="en-US" dirty="0"/>
          </a:p>
        </p:txBody>
      </p:sp>
    </p:spTree>
    <p:extLst>
      <p:ext uri="{BB962C8B-B14F-4D97-AF65-F5344CB8AC3E}">
        <p14:creationId xmlns:p14="http://schemas.microsoft.com/office/powerpoint/2010/main" val="361941356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a:latin typeface="Calibri" panose="020F0502020204030204" pitchFamily="34" charset="0"/>
                <a:cs typeface="Calibri" panose="020F0502020204030204" pitchFamily="34" charset="0"/>
              </a:rPr>
              <a:t>Trauma Informed Support for Staff: </a:t>
            </a:r>
            <a:br>
              <a:rPr lang="en-US" b="1" dirty="0">
                <a:latin typeface="Calibri" panose="020F0502020204030204" pitchFamily="34" charset="0"/>
                <a:cs typeface="Calibri" panose="020F0502020204030204" pitchFamily="34" charset="0"/>
              </a:rPr>
            </a:br>
            <a:r>
              <a:rPr lang="en-US" b="1" dirty="0">
                <a:latin typeface="Calibri" panose="020F0502020204030204" pitchFamily="34" charset="0"/>
                <a:cs typeface="Calibri" panose="020F0502020204030204" pitchFamily="34" charset="0"/>
              </a:rPr>
              <a:t>Self-Care Workshops</a:t>
            </a:r>
            <a:endParaRPr lang="en-US" b="1" dirty="0"/>
          </a:p>
        </p:txBody>
      </p:sp>
      <p:sp>
        <p:nvSpPr>
          <p:cNvPr id="3" name="Content Placeholder 2"/>
          <p:cNvSpPr>
            <a:spLocks noGrp="1"/>
          </p:cNvSpPr>
          <p:nvPr>
            <p:ph idx="1"/>
          </p:nvPr>
        </p:nvSpPr>
        <p:spPr>
          <a:xfrm>
            <a:off x="677334" y="2064872"/>
            <a:ext cx="8771466" cy="4317999"/>
          </a:xfrm>
        </p:spPr>
        <p:txBody>
          <a:bodyPr>
            <a:normAutofit/>
          </a:bodyPr>
          <a:lstStyle/>
          <a:p>
            <a:pPr marL="457200" lvl="1" indent="0">
              <a:buNone/>
            </a:pPr>
            <a:r>
              <a:rPr lang="en-US" sz="2800" b="1" dirty="0">
                <a:latin typeface="Calibri" panose="020F0502020204030204" pitchFamily="34" charset="0"/>
                <a:cs typeface="Calibri" panose="020F0502020204030204" pitchFamily="34" charset="0"/>
              </a:rPr>
              <a:t>Logistics</a:t>
            </a:r>
            <a:r>
              <a:rPr lang="en-US" sz="2800" dirty="0">
                <a:latin typeface="Calibri" panose="020F0502020204030204" pitchFamily="34" charset="0"/>
                <a:cs typeface="Calibri" panose="020F0502020204030204" pitchFamily="34" charset="0"/>
              </a:rPr>
              <a:t>: </a:t>
            </a:r>
          </a:p>
          <a:p>
            <a:pPr lvl="1">
              <a:buFont typeface="Arial" panose="020B0604020202020204" pitchFamily="34" charset="0"/>
              <a:buChar char="•"/>
            </a:pPr>
            <a:r>
              <a:rPr lang="en-US" sz="2600" dirty="0">
                <a:latin typeface="Calibri" panose="020F0502020204030204" pitchFamily="34" charset="0"/>
                <a:cs typeface="Calibri" panose="020F0502020204030204" pitchFamily="34" charset="0"/>
              </a:rPr>
              <a:t>Year 1: Executive team lead workshops.</a:t>
            </a:r>
          </a:p>
          <a:p>
            <a:pPr lvl="1">
              <a:buFont typeface="Arial" panose="020B0604020202020204" pitchFamily="34" charset="0"/>
              <a:buChar char="•"/>
            </a:pPr>
            <a:r>
              <a:rPr lang="en-US" sz="2600" dirty="0">
                <a:latin typeface="Calibri" panose="020F0502020204030204" pitchFamily="34" charset="0"/>
                <a:cs typeface="Calibri" panose="020F0502020204030204" pitchFamily="34" charset="0"/>
              </a:rPr>
              <a:t>Year 2: Leadership team lead the workshops with frontline support.</a:t>
            </a:r>
          </a:p>
          <a:p>
            <a:pPr lvl="1">
              <a:buFont typeface="Arial" panose="020B0604020202020204" pitchFamily="34" charset="0"/>
              <a:buChar char="•"/>
            </a:pPr>
            <a:r>
              <a:rPr lang="en-US" sz="2600" dirty="0">
                <a:latin typeface="Calibri" panose="020F0502020204030204" pitchFamily="34" charset="0"/>
                <a:cs typeface="Calibri" panose="020F0502020204030204" pitchFamily="34" charset="0"/>
              </a:rPr>
              <a:t>Optional but staff are encouraged to participate.</a:t>
            </a:r>
          </a:p>
          <a:p>
            <a:pPr lvl="1">
              <a:buFont typeface="Arial" panose="020B0604020202020204" pitchFamily="34" charset="0"/>
              <a:buChar char="•"/>
            </a:pPr>
            <a:r>
              <a:rPr lang="en-US" sz="2600" dirty="0">
                <a:latin typeface="Calibri" panose="020F0502020204030204" pitchFamily="34" charset="0"/>
                <a:cs typeface="Calibri" panose="020F0502020204030204" pitchFamily="34" charset="0"/>
              </a:rPr>
              <a:t>Various times of the day and different locations to accommodate different schedules.</a:t>
            </a:r>
          </a:p>
          <a:p>
            <a:pPr lvl="1">
              <a:buFont typeface="Arial" panose="020B0604020202020204" pitchFamily="34" charset="0"/>
              <a:buChar char="•"/>
            </a:pPr>
            <a:r>
              <a:rPr lang="en-US" sz="2600" dirty="0">
                <a:latin typeface="Calibri" panose="020F0502020204030204" pitchFamily="34" charset="0"/>
                <a:cs typeface="Calibri" panose="020F0502020204030204" pitchFamily="34" charset="0"/>
              </a:rPr>
              <a:t>Now occurring virtually! </a:t>
            </a:r>
          </a:p>
          <a:p>
            <a:endParaRPr lang="en-US" dirty="0"/>
          </a:p>
        </p:txBody>
      </p:sp>
    </p:spTree>
    <p:extLst>
      <p:ext uri="{BB962C8B-B14F-4D97-AF65-F5344CB8AC3E}">
        <p14:creationId xmlns:p14="http://schemas.microsoft.com/office/powerpoint/2010/main" val="257053959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a:latin typeface="Calibri" panose="020F0502020204030204" pitchFamily="34" charset="0"/>
                <a:cs typeface="Calibri" panose="020F0502020204030204" pitchFamily="34" charset="0"/>
              </a:rPr>
              <a:t>Trauma Informed Support for Staff:</a:t>
            </a:r>
            <a:br>
              <a:rPr lang="en-US" b="1" dirty="0">
                <a:latin typeface="Calibri" panose="020F0502020204030204" pitchFamily="34" charset="0"/>
                <a:cs typeface="Calibri" panose="020F0502020204030204" pitchFamily="34" charset="0"/>
              </a:rPr>
            </a:br>
            <a:r>
              <a:rPr lang="en-US" b="1" dirty="0">
                <a:latin typeface="Calibri" panose="020F0502020204030204" pitchFamily="34" charset="0"/>
                <a:cs typeface="Calibri" panose="020F0502020204030204" pitchFamily="34" charset="0"/>
              </a:rPr>
              <a:t>Self-Care Workshop Topics</a:t>
            </a:r>
          </a:p>
        </p:txBody>
      </p:sp>
      <p:sp>
        <p:nvSpPr>
          <p:cNvPr id="4" name="Content Placeholder 3"/>
          <p:cNvSpPr>
            <a:spLocks noGrp="1"/>
          </p:cNvSpPr>
          <p:nvPr>
            <p:ph sz="half" idx="2"/>
          </p:nvPr>
        </p:nvSpPr>
        <p:spPr>
          <a:xfrm>
            <a:off x="274321" y="2133601"/>
            <a:ext cx="4587048" cy="3907762"/>
          </a:xfrm>
        </p:spPr>
        <p:txBody>
          <a:bodyPr/>
          <a:lstStyle/>
          <a:p>
            <a:pPr>
              <a:buFont typeface="Arial" panose="020B0604020202020204" pitchFamily="34" charset="0"/>
              <a:buChar char="•"/>
            </a:pPr>
            <a:r>
              <a:rPr lang="en-US" sz="2400" dirty="0">
                <a:latin typeface="Calibri" panose="020F0502020204030204" pitchFamily="34" charset="0"/>
                <a:cs typeface="Calibri" panose="020F0502020204030204" pitchFamily="34" charset="0"/>
              </a:rPr>
              <a:t>De-escalation strategies </a:t>
            </a:r>
          </a:p>
          <a:p>
            <a:pPr>
              <a:buFont typeface="Arial" panose="020B0604020202020204" pitchFamily="34" charset="0"/>
              <a:buChar char="•"/>
            </a:pPr>
            <a:r>
              <a:rPr lang="en-US" sz="2400" dirty="0">
                <a:latin typeface="Calibri" panose="020F0502020204030204" pitchFamily="34" charset="0"/>
                <a:cs typeface="Calibri" panose="020F0502020204030204" pitchFamily="34" charset="0"/>
              </a:rPr>
              <a:t>Burn out prevention </a:t>
            </a:r>
          </a:p>
          <a:p>
            <a:pPr>
              <a:buFont typeface="Arial" panose="020B0604020202020204" pitchFamily="34" charset="0"/>
              <a:buChar char="•"/>
            </a:pPr>
            <a:r>
              <a:rPr lang="en-US" sz="2400" dirty="0">
                <a:latin typeface="Calibri" panose="020F0502020204030204" pitchFamily="34" charset="0"/>
                <a:cs typeface="Calibri" panose="020F0502020204030204" pitchFamily="34" charset="0"/>
              </a:rPr>
              <a:t>Boundaries</a:t>
            </a:r>
          </a:p>
          <a:p>
            <a:pPr>
              <a:buFont typeface="Arial" panose="020B0604020202020204" pitchFamily="34" charset="0"/>
              <a:buChar char="•"/>
            </a:pPr>
            <a:r>
              <a:rPr lang="en-US" sz="2400" dirty="0">
                <a:latin typeface="Calibri" panose="020F0502020204030204" pitchFamily="34" charset="0"/>
                <a:cs typeface="Calibri" panose="020F0502020204030204" pitchFamily="34" charset="0"/>
              </a:rPr>
              <a:t>Advocating for your needs</a:t>
            </a:r>
          </a:p>
          <a:p>
            <a:pPr>
              <a:buFont typeface="Arial" panose="020B0604020202020204" pitchFamily="34" charset="0"/>
              <a:buChar char="•"/>
            </a:pPr>
            <a:r>
              <a:rPr lang="en-US" sz="2400" dirty="0">
                <a:latin typeface="Calibri" panose="020F0502020204030204" pitchFamily="34" charset="0"/>
                <a:cs typeface="Calibri" panose="020F0502020204030204" pitchFamily="34" charset="0"/>
              </a:rPr>
              <a:t>Self-planning </a:t>
            </a:r>
          </a:p>
          <a:p>
            <a:pPr>
              <a:buFont typeface="Arial" panose="020B0604020202020204" pitchFamily="34" charset="0"/>
              <a:buChar char="•"/>
            </a:pPr>
            <a:r>
              <a:rPr lang="en-US" sz="2400" dirty="0">
                <a:latin typeface="Calibri" panose="020F0502020204030204" pitchFamily="34" charset="0"/>
                <a:cs typeface="Calibri" panose="020F0502020204030204" pitchFamily="34" charset="0"/>
              </a:rPr>
              <a:t>How full is your bucket</a:t>
            </a:r>
          </a:p>
          <a:p>
            <a:pPr>
              <a:buFont typeface="Arial" panose="020B0604020202020204" pitchFamily="34" charset="0"/>
              <a:buChar char="•"/>
            </a:pPr>
            <a:r>
              <a:rPr lang="en-US" sz="2400" dirty="0">
                <a:latin typeface="Calibri" panose="020F0502020204030204" pitchFamily="34" charset="0"/>
                <a:cs typeface="Calibri" panose="020F0502020204030204" pitchFamily="34" charset="0"/>
              </a:rPr>
              <a:t>Relationship building with staff </a:t>
            </a:r>
          </a:p>
          <a:p>
            <a:pPr>
              <a:buFont typeface="Arial" panose="020B0604020202020204" pitchFamily="34" charset="0"/>
              <a:buChar char="•"/>
            </a:pPr>
            <a:r>
              <a:rPr lang="en-US" sz="2400" dirty="0">
                <a:latin typeface="Calibri" panose="020F0502020204030204" pitchFamily="34" charset="0"/>
                <a:cs typeface="Calibri" panose="020F0502020204030204" pitchFamily="34" charset="0"/>
              </a:rPr>
              <a:t>Mindfulness </a:t>
            </a:r>
          </a:p>
          <a:p>
            <a:endParaRPr lang="en-US" dirty="0"/>
          </a:p>
        </p:txBody>
      </p:sp>
      <p:sp>
        <p:nvSpPr>
          <p:cNvPr id="6" name="Content Placeholder 5"/>
          <p:cNvSpPr>
            <a:spLocks noGrp="1"/>
          </p:cNvSpPr>
          <p:nvPr>
            <p:ph sz="quarter" idx="4"/>
          </p:nvPr>
        </p:nvSpPr>
        <p:spPr>
          <a:xfrm>
            <a:off x="4998720" y="2133601"/>
            <a:ext cx="4275281" cy="4182139"/>
          </a:xfrm>
        </p:spPr>
        <p:txBody>
          <a:bodyPr>
            <a:normAutofit lnSpcReduction="10000"/>
          </a:bodyPr>
          <a:lstStyle/>
          <a:p>
            <a:pPr>
              <a:buFont typeface="Arial" panose="020B0604020202020204" pitchFamily="34" charset="0"/>
              <a:buChar char="•"/>
            </a:pPr>
            <a:r>
              <a:rPr lang="en-US" sz="2400" dirty="0">
                <a:latin typeface="Calibri" panose="020F0502020204030204" pitchFamily="34" charset="0"/>
                <a:cs typeface="Calibri" panose="020F0502020204030204" pitchFamily="34" charset="0"/>
              </a:rPr>
              <a:t>Reignite your passion </a:t>
            </a:r>
          </a:p>
          <a:p>
            <a:pPr>
              <a:buFont typeface="Arial" panose="020B0604020202020204" pitchFamily="34" charset="0"/>
              <a:buChar char="•"/>
            </a:pPr>
            <a:r>
              <a:rPr lang="en-US" sz="2400" dirty="0">
                <a:latin typeface="Calibri" panose="020F0502020204030204" pitchFamily="34" charset="0"/>
                <a:cs typeface="Calibri" panose="020F0502020204030204" pitchFamily="34" charset="0"/>
              </a:rPr>
              <a:t>Building relationships</a:t>
            </a:r>
          </a:p>
          <a:p>
            <a:pPr>
              <a:buFont typeface="Arial" panose="020B0604020202020204" pitchFamily="34" charset="0"/>
              <a:buChar char="•"/>
            </a:pPr>
            <a:r>
              <a:rPr lang="en-US" sz="2400" dirty="0">
                <a:latin typeface="Calibri" panose="020F0502020204030204" pitchFamily="34" charset="0"/>
                <a:cs typeface="Calibri" panose="020F0502020204030204" pitchFamily="34" charset="0"/>
              </a:rPr>
              <a:t>Stress management </a:t>
            </a:r>
          </a:p>
          <a:p>
            <a:pPr>
              <a:buFont typeface="Arial" panose="020B0604020202020204" pitchFamily="34" charset="0"/>
              <a:buChar char="•"/>
            </a:pPr>
            <a:r>
              <a:rPr lang="en-US" sz="2400" dirty="0">
                <a:latin typeface="Calibri" panose="020F0502020204030204" pitchFamily="34" charset="0"/>
                <a:cs typeface="Calibri" panose="020F0502020204030204" pitchFamily="34" charset="0"/>
              </a:rPr>
              <a:t>Healthy habits for life</a:t>
            </a:r>
          </a:p>
          <a:p>
            <a:pPr>
              <a:buFont typeface="Arial" panose="020B0604020202020204" pitchFamily="34" charset="0"/>
              <a:buChar char="•"/>
            </a:pPr>
            <a:r>
              <a:rPr lang="en-US" sz="2400" dirty="0">
                <a:latin typeface="Calibri" panose="020F0502020204030204" pitchFamily="34" charset="0"/>
                <a:cs typeface="Calibri" panose="020F0502020204030204" pitchFamily="34" charset="0"/>
              </a:rPr>
              <a:t>Finding hobbies and connections</a:t>
            </a:r>
          </a:p>
          <a:p>
            <a:pPr>
              <a:buFont typeface="Arial" panose="020B0604020202020204" pitchFamily="34" charset="0"/>
              <a:buChar char="•"/>
            </a:pPr>
            <a:r>
              <a:rPr lang="en-US" sz="2400" dirty="0">
                <a:latin typeface="Calibri" panose="020F0502020204030204" pitchFamily="34" charset="0"/>
                <a:cs typeface="Calibri" panose="020F0502020204030204" pitchFamily="34" charset="0"/>
              </a:rPr>
              <a:t>Work-life balance </a:t>
            </a:r>
          </a:p>
          <a:p>
            <a:pPr>
              <a:buFont typeface="Arial" panose="020B0604020202020204" pitchFamily="34" charset="0"/>
              <a:buChar char="•"/>
            </a:pPr>
            <a:r>
              <a:rPr lang="en-US" sz="2400" dirty="0">
                <a:latin typeface="Calibri" panose="020F0502020204030204" pitchFamily="34" charset="0"/>
                <a:cs typeface="Calibri" panose="020F0502020204030204" pitchFamily="34" charset="0"/>
              </a:rPr>
              <a:t>Listening to your body</a:t>
            </a:r>
          </a:p>
          <a:p>
            <a:pPr>
              <a:buFont typeface="Arial" panose="020B0604020202020204" pitchFamily="34" charset="0"/>
              <a:buChar char="•"/>
            </a:pPr>
            <a:r>
              <a:rPr lang="en-US" sz="2400" dirty="0">
                <a:latin typeface="Calibri" panose="020F0502020204030204" pitchFamily="34" charset="0"/>
                <a:cs typeface="Calibri" panose="020F0502020204030204" pitchFamily="34" charset="0"/>
              </a:rPr>
              <a:t>Keeping a positive attitude </a:t>
            </a:r>
          </a:p>
          <a:p>
            <a:endParaRPr lang="en-US" dirty="0"/>
          </a:p>
        </p:txBody>
      </p:sp>
    </p:spTree>
    <p:extLst>
      <p:ext uri="{BB962C8B-B14F-4D97-AF65-F5344CB8AC3E}">
        <p14:creationId xmlns:p14="http://schemas.microsoft.com/office/powerpoint/2010/main" val="348395570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434788"/>
            <a:ext cx="8596668" cy="1240465"/>
          </a:xfrm>
        </p:spPr>
        <p:txBody>
          <a:bodyPr/>
          <a:lstStyle/>
          <a:p>
            <a:pPr algn="ctr"/>
            <a:r>
              <a:rPr lang="en-US" b="1" dirty="0">
                <a:latin typeface="Calibri" panose="020F0502020204030204" pitchFamily="34" charset="0"/>
                <a:cs typeface="Calibri" panose="020F0502020204030204" pitchFamily="34" charset="0"/>
              </a:rPr>
              <a:t>Trauma Informed Support for Staff:</a:t>
            </a:r>
            <a:br>
              <a:rPr lang="en-US" b="1" dirty="0">
                <a:latin typeface="Calibri" panose="020F0502020204030204" pitchFamily="34" charset="0"/>
                <a:cs typeface="Calibri" panose="020F0502020204030204" pitchFamily="34" charset="0"/>
              </a:rPr>
            </a:br>
            <a:r>
              <a:rPr lang="en-US" b="1" dirty="0">
                <a:latin typeface="Calibri" panose="020F0502020204030204" pitchFamily="34" charset="0"/>
                <a:cs typeface="Calibri" panose="020F0502020204030204" pitchFamily="34" charset="0"/>
              </a:rPr>
              <a:t>Self-Care Fall Challenge </a:t>
            </a:r>
          </a:p>
        </p:txBody>
      </p:sp>
      <p:sp>
        <p:nvSpPr>
          <p:cNvPr id="3" name="Content Placeholder 2"/>
          <p:cNvSpPr>
            <a:spLocks noGrp="1"/>
          </p:cNvSpPr>
          <p:nvPr>
            <p:ph idx="1"/>
          </p:nvPr>
        </p:nvSpPr>
        <p:spPr>
          <a:xfrm>
            <a:off x="318977" y="1775013"/>
            <a:ext cx="9516139" cy="4808668"/>
          </a:xfrm>
        </p:spPr>
        <p:txBody>
          <a:bodyPr>
            <a:normAutofit fontScale="55000" lnSpcReduction="20000"/>
          </a:bodyPr>
          <a:lstStyle/>
          <a:p>
            <a:pPr>
              <a:buFont typeface="Wingdings" panose="05000000000000000000" pitchFamily="2" charset="2"/>
              <a:buChar char="§"/>
            </a:pPr>
            <a:r>
              <a:rPr lang="en-US" sz="3600" dirty="0">
                <a:latin typeface="Calibri" panose="020F0502020204030204" pitchFamily="34" charset="0"/>
                <a:cs typeface="Calibri" panose="020F0502020204030204" pitchFamily="34" charset="0"/>
              </a:rPr>
              <a:t>Occurs each fall.</a:t>
            </a:r>
          </a:p>
          <a:p>
            <a:pPr>
              <a:buFont typeface="Wingdings" panose="05000000000000000000" pitchFamily="2" charset="2"/>
              <a:buChar char="§"/>
            </a:pPr>
            <a:endParaRPr lang="en-US" sz="3600" dirty="0">
              <a:latin typeface="Calibri" panose="020F0502020204030204" pitchFamily="34" charset="0"/>
              <a:cs typeface="Calibri" panose="020F0502020204030204" pitchFamily="34" charset="0"/>
            </a:endParaRPr>
          </a:p>
          <a:p>
            <a:pPr>
              <a:buFont typeface="Wingdings" panose="05000000000000000000" pitchFamily="2" charset="2"/>
              <a:buChar char="§"/>
            </a:pPr>
            <a:r>
              <a:rPr lang="en-US" sz="3600" dirty="0">
                <a:latin typeface="Calibri" panose="020F0502020204030204" pitchFamily="34" charset="0"/>
                <a:cs typeface="Calibri" panose="020F0502020204030204" pitchFamily="34" charset="0"/>
              </a:rPr>
              <a:t>Optional but staff are encouraged to participate.</a:t>
            </a:r>
          </a:p>
          <a:p>
            <a:pPr marL="0" indent="0">
              <a:buNone/>
            </a:pPr>
            <a:endParaRPr lang="en-US" sz="3600" dirty="0">
              <a:latin typeface="Calibri" panose="020F0502020204030204" pitchFamily="34" charset="0"/>
              <a:cs typeface="Calibri" panose="020F0502020204030204" pitchFamily="34" charset="0"/>
            </a:endParaRPr>
          </a:p>
          <a:p>
            <a:pPr>
              <a:buFont typeface="Wingdings" panose="05000000000000000000" pitchFamily="2" charset="2"/>
              <a:buChar char="§"/>
            </a:pPr>
            <a:r>
              <a:rPr lang="en-US" sz="3600" dirty="0">
                <a:latin typeface="Calibri" panose="020F0502020204030204" pitchFamily="34" charset="0"/>
                <a:cs typeface="Calibri" panose="020F0502020204030204" pitchFamily="34" charset="0"/>
              </a:rPr>
              <a:t>Staff pick a self-care goal for the month,  track their progress each day and pick a self-care buddy to share their goal with. </a:t>
            </a:r>
          </a:p>
          <a:p>
            <a:pPr>
              <a:buFont typeface="Wingdings" panose="05000000000000000000" pitchFamily="2" charset="2"/>
              <a:buChar char="§"/>
            </a:pPr>
            <a:endParaRPr lang="en-US" sz="3600" dirty="0">
              <a:latin typeface="Calibri" panose="020F0502020204030204" pitchFamily="34" charset="0"/>
              <a:cs typeface="Calibri" panose="020F0502020204030204" pitchFamily="34" charset="0"/>
            </a:endParaRPr>
          </a:p>
          <a:p>
            <a:pPr>
              <a:buFont typeface="Wingdings" panose="05000000000000000000" pitchFamily="2" charset="2"/>
              <a:buChar char="§"/>
            </a:pPr>
            <a:r>
              <a:rPr lang="en-US" sz="3600" dirty="0">
                <a:latin typeface="Calibri" panose="020F0502020204030204" pitchFamily="34" charset="0"/>
                <a:cs typeface="Calibri" panose="020F0502020204030204" pitchFamily="34" charset="0"/>
              </a:rPr>
              <a:t> At the end of the month staff submit their goal, their tracking calendar, and a reflective sentence at the end of the month and receive a prize. </a:t>
            </a:r>
          </a:p>
          <a:p>
            <a:pPr marL="0" indent="0">
              <a:buNone/>
            </a:pPr>
            <a:endParaRPr lang="en-US" sz="3600" dirty="0">
              <a:latin typeface="Calibri" panose="020F0502020204030204" pitchFamily="34" charset="0"/>
              <a:cs typeface="Calibri" panose="020F0502020204030204" pitchFamily="34" charset="0"/>
            </a:endParaRPr>
          </a:p>
          <a:p>
            <a:pPr>
              <a:buFont typeface="Wingdings" panose="05000000000000000000" pitchFamily="2" charset="2"/>
              <a:buChar char="§"/>
            </a:pPr>
            <a:r>
              <a:rPr lang="en-US" sz="3600" dirty="0">
                <a:latin typeface="Calibri" panose="020F0502020204030204" pitchFamily="34" charset="0"/>
                <a:cs typeface="Calibri" panose="020F0502020204030204" pitchFamily="34" charset="0"/>
              </a:rPr>
              <a:t>The prize is self-care related: This year the prize was a self-care bundle that included a journal, a fidget spinner, a water bottle. </a:t>
            </a:r>
          </a:p>
          <a:p>
            <a:pPr marL="0" indent="0">
              <a:buNone/>
            </a:pPr>
            <a:endParaRPr lang="en-US" sz="3600" dirty="0">
              <a:latin typeface="Calibri" panose="020F0502020204030204" pitchFamily="34" charset="0"/>
              <a:cs typeface="Calibri" panose="020F0502020204030204" pitchFamily="34" charset="0"/>
            </a:endParaRPr>
          </a:p>
          <a:p>
            <a:pPr marL="0" indent="0" algn="ctr">
              <a:buNone/>
            </a:pPr>
            <a:r>
              <a:rPr lang="en-US" sz="3600" dirty="0">
                <a:latin typeface="Calibri" panose="020F0502020204030204" pitchFamily="34" charset="0"/>
                <a:cs typeface="Calibri" panose="020F0502020204030204" pitchFamily="34" charset="0"/>
              </a:rPr>
              <a:t>“I didn’t realize that one small change could make such a difference” </a:t>
            </a:r>
          </a:p>
          <a:p>
            <a:endParaRPr lang="en-US" dirty="0"/>
          </a:p>
        </p:txBody>
      </p:sp>
    </p:spTree>
    <p:extLst>
      <p:ext uri="{BB962C8B-B14F-4D97-AF65-F5344CB8AC3E}">
        <p14:creationId xmlns:p14="http://schemas.microsoft.com/office/powerpoint/2010/main" val="167351006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421341"/>
            <a:ext cx="8596668" cy="1320800"/>
          </a:xfrm>
        </p:spPr>
        <p:txBody>
          <a:bodyPr/>
          <a:lstStyle/>
          <a:p>
            <a:pPr algn="ctr"/>
            <a:r>
              <a:rPr lang="en-US" b="1" dirty="0">
                <a:latin typeface="Calibri" panose="020F0502020204030204" pitchFamily="34" charset="0"/>
                <a:cs typeface="Calibri" panose="020F0502020204030204" pitchFamily="34" charset="0"/>
              </a:rPr>
              <a:t>Trauma Informed Support for Clients:</a:t>
            </a:r>
            <a:br>
              <a:rPr lang="en-US" b="1" dirty="0">
                <a:latin typeface="Calibri" panose="020F0502020204030204" pitchFamily="34" charset="0"/>
                <a:cs typeface="Calibri" panose="020F0502020204030204" pitchFamily="34" charset="0"/>
              </a:rPr>
            </a:br>
            <a:r>
              <a:rPr lang="en-US" b="1" dirty="0">
                <a:latin typeface="Calibri" panose="020F0502020204030204" pitchFamily="34" charset="0"/>
                <a:cs typeface="Calibri" panose="020F0502020204030204" pitchFamily="34" charset="0"/>
              </a:rPr>
              <a:t>Trainings, Resources, Connection </a:t>
            </a:r>
          </a:p>
        </p:txBody>
      </p:sp>
      <p:sp>
        <p:nvSpPr>
          <p:cNvPr id="3" name="Content Placeholder 2"/>
          <p:cNvSpPr>
            <a:spLocks noGrp="1"/>
          </p:cNvSpPr>
          <p:nvPr>
            <p:ph idx="1"/>
          </p:nvPr>
        </p:nvSpPr>
        <p:spPr>
          <a:xfrm>
            <a:off x="308344" y="1742142"/>
            <a:ext cx="9643730" cy="4927600"/>
          </a:xfrm>
        </p:spPr>
        <p:txBody>
          <a:bodyPr>
            <a:noAutofit/>
          </a:bodyPr>
          <a:lstStyle/>
          <a:p>
            <a:pPr marL="0" indent="0">
              <a:buNone/>
            </a:pPr>
            <a:r>
              <a:rPr lang="en-US" sz="2400" b="1" dirty="0">
                <a:latin typeface="Calibri" panose="020F0502020204030204" pitchFamily="34" charset="0"/>
                <a:cs typeface="Calibri" panose="020F0502020204030204" pitchFamily="34" charset="0"/>
              </a:rPr>
              <a:t>Training for clients: </a:t>
            </a:r>
          </a:p>
          <a:p>
            <a:pPr>
              <a:buFont typeface="Arial" panose="020B0604020202020204" pitchFamily="34" charset="0"/>
              <a:buChar char="•"/>
            </a:pPr>
            <a:r>
              <a:rPr lang="en-US" sz="2400" dirty="0">
                <a:latin typeface="Calibri" panose="020F0502020204030204" pitchFamily="34" charset="0"/>
                <a:cs typeface="Calibri" panose="020F0502020204030204" pitchFamily="34" charset="0"/>
              </a:rPr>
              <a:t>Substance Misuse</a:t>
            </a:r>
          </a:p>
          <a:p>
            <a:pPr>
              <a:buFont typeface="Arial" panose="020B0604020202020204" pitchFamily="34" charset="0"/>
              <a:buChar char="•"/>
            </a:pPr>
            <a:r>
              <a:rPr lang="en-US" sz="2400" dirty="0">
                <a:latin typeface="Calibri" panose="020F0502020204030204" pitchFamily="34" charset="0"/>
                <a:cs typeface="Calibri" panose="020F0502020204030204" pitchFamily="34" charset="0"/>
              </a:rPr>
              <a:t>What is trauma and what are typical trauma </a:t>
            </a:r>
            <a:r>
              <a:rPr lang="en-US" sz="2400" dirty="0" smtClean="0">
                <a:latin typeface="Calibri" panose="020F0502020204030204" pitchFamily="34" charset="0"/>
                <a:cs typeface="Calibri" panose="020F0502020204030204" pitchFamily="34" charset="0"/>
              </a:rPr>
              <a:t>responses?</a:t>
            </a:r>
          </a:p>
          <a:p>
            <a:pPr>
              <a:buFont typeface="Arial" panose="020B0604020202020204" pitchFamily="34" charset="0"/>
              <a:buChar char="•"/>
            </a:pPr>
            <a:endParaRPr lang="en-US" sz="2400" b="1" dirty="0">
              <a:latin typeface="Calibri" panose="020F0502020204030204" pitchFamily="34" charset="0"/>
              <a:cs typeface="Calibri" panose="020F0502020204030204" pitchFamily="34" charset="0"/>
            </a:endParaRPr>
          </a:p>
          <a:p>
            <a:pPr marL="0" indent="0">
              <a:buNone/>
            </a:pPr>
            <a:r>
              <a:rPr lang="en-US" sz="2400" b="1" dirty="0" smtClean="0">
                <a:latin typeface="Calibri" panose="020F0502020204030204" pitchFamily="34" charset="0"/>
                <a:cs typeface="Calibri" panose="020F0502020204030204" pitchFamily="34" charset="0"/>
              </a:rPr>
              <a:t>Resources</a:t>
            </a:r>
            <a:r>
              <a:rPr lang="en-US" sz="2400" b="1" dirty="0">
                <a:latin typeface="Calibri" panose="020F0502020204030204" pitchFamily="34" charset="0"/>
                <a:cs typeface="Calibri" panose="020F0502020204030204" pitchFamily="34" charset="0"/>
              </a:rPr>
              <a:t>: </a:t>
            </a:r>
            <a:endParaRPr lang="en-US" sz="2400" b="1" dirty="0" smtClean="0">
              <a:latin typeface="Calibri" panose="020F0502020204030204" pitchFamily="34" charset="0"/>
              <a:cs typeface="Calibri" panose="020F0502020204030204" pitchFamily="34" charset="0"/>
            </a:endParaRPr>
          </a:p>
          <a:p>
            <a:pPr>
              <a:buFont typeface="Arial" panose="020B0604020202020204" pitchFamily="34" charset="0"/>
              <a:buChar char="•"/>
            </a:pPr>
            <a:r>
              <a:rPr lang="en-US" sz="2400" dirty="0" smtClean="0">
                <a:latin typeface="Calibri" panose="020F0502020204030204" pitchFamily="34" charset="0"/>
                <a:cs typeface="Calibri" panose="020F0502020204030204" pitchFamily="34" charset="0"/>
              </a:rPr>
              <a:t>Covid-19, earthquake, and racial disparities, substance misuse, mental health</a:t>
            </a:r>
            <a:endParaRPr lang="en-US" sz="2400" b="1" dirty="0" smtClean="0">
              <a:latin typeface="Calibri" panose="020F0502020204030204" pitchFamily="34" charset="0"/>
              <a:cs typeface="Calibri" panose="020F0502020204030204" pitchFamily="34" charset="0"/>
            </a:endParaRPr>
          </a:p>
          <a:p>
            <a:pPr marL="0" indent="0">
              <a:buNone/>
            </a:pPr>
            <a:endParaRPr lang="en-US" sz="2400" b="1" dirty="0" smtClean="0">
              <a:latin typeface="Calibri" panose="020F0502020204030204" pitchFamily="34" charset="0"/>
              <a:cs typeface="Calibri" panose="020F0502020204030204" pitchFamily="34" charset="0"/>
            </a:endParaRPr>
          </a:p>
          <a:p>
            <a:pPr marL="0" indent="0">
              <a:buNone/>
            </a:pPr>
            <a:r>
              <a:rPr lang="en-US" sz="2400" b="1" dirty="0" smtClean="0">
                <a:latin typeface="Calibri" panose="020F0502020204030204" pitchFamily="34" charset="0"/>
                <a:cs typeface="Calibri" panose="020F0502020204030204" pitchFamily="34" charset="0"/>
              </a:rPr>
              <a:t>Connection</a:t>
            </a:r>
            <a:r>
              <a:rPr lang="en-US" sz="2400" b="1" dirty="0">
                <a:latin typeface="Calibri" panose="020F0502020204030204" pitchFamily="34" charset="0"/>
                <a:cs typeface="Calibri" panose="020F0502020204030204" pitchFamily="34" charset="0"/>
              </a:rPr>
              <a:t>: </a:t>
            </a:r>
          </a:p>
          <a:p>
            <a:pPr lvl="1">
              <a:buFont typeface="Arial" panose="020B0604020202020204" pitchFamily="34" charset="0"/>
              <a:buChar char="•"/>
            </a:pPr>
            <a:r>
              <a:rPr lang="en-US" sz="2400" dirty="0">
                <a:latin typeface="Calibri" panose="020F0502020204030204" pitchFamily="34" charset="0"/>
                <a:cs typeface="Calibri" panose="020F0502020204030204" pitchFamily="34" charset="0"/>
              </a:rPr>
              <a:t>Staff report being able to connect with clients in a more meaningful way because they feel more supported! </a:t>
            </a:r>
            <a:endParaRPr lang="en-US" sz="2400" dirty="0"/>
          </a:p>
        </p:txBody>
      </p:sp>
    </p:spTree>
    <p:extLst>
      <p:ext uri="{BB962C8B-B14F-4D97-AF65-F5344CB8AC3E}">
        <p14:creationId xmlns:p14="http://schemas.microsoft.com/office/powerpoint/2010/main" val="27555947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0040" y="609600"/>
            <a:ext cx="8953962" cy="1320800"/>
          </a:xfrm>
        </p:spPr>
        <p:txBody>
          <a:bodyPr>
            <a:normAutofit fontScale="90000"/>
          </a:bodyPr>
          <a:lstStyle/>
          <a:p>
            <a:pPr algn="ctr"/>
            <a:r>
              <a:rPr lang="en-US" b="1" dirty="0">
                <a:latin typeface="Calibri" panose="020F0502020204030204" pitchFamily="34" charset="0"/>
                <a:cs typeface="Calibri" panose="020F0502020204030204" pitchFamily="34" charset="0"/>
              </a:rPr>
              <a:t>Trauma Informed Support for the Organization: </a:t>
            </a:r>
            <a:br>
              <a:rPr lang="en-US" b="1" dirty="0">
                <a:latin typeface="Calibri" panose="020F0502020204030204" pitchFamily="34" charset="0"/>
                <a:cs typeface="Calibri" panose="020F0502020204030204" pitchFamily="34" charset="0"/>
              </a:rPr>
            </a:br>
            <a:r>
              <a:rPr lang="en-US" b="1" dirty="0">
                <a:latin typeface="Calibri" panose="020F0502020204030204" pitchFamily="34" charset="0"/>
                <a:cs typeface="Calibri" panose="020F0502020204030204" pitchFamily="34" charset="0"/>
              </a:rPr>
              <a:t>Safety </a:t>
            </a:r>
          </a:p>
        </p:txBody>
      </p:sp>
      <p:sp>
        <p:nvSpPr>
          <p:cNvPr id="3" name="Content Placeholder 2"/>
          <p:cNvSpPr>
            <a:spLocks noGrp="1"/>
          </p:cNvSpPr>
          <p:nvPr>
            <p:ph idx="1"/>
          </p:nvPr>
        </p:nvSpPr>
        <p:spPr>
          <a:xfrm>
            <a:off x="677334" y="2160589"/>
            <a:ext cx="8596668" cy="4087811"/>
          </a:xfrm>
        </p:spPr>
        <p:txBody>
          <a:bodyPr/>
          <a:lstStyle/>
          <a:p>
            <a:pPr marL="0" indent="0">
              <a:buNone/>
            </a:pPr>
            <a:r>
              <a:rPr lang="en-US" sz="2400" b="1" dirty="0">
                <a:latin typeface="Calibri" panose="020F0502020204030204" pitchFamily="34" charset="0"/>
                <a:cs typeface="Calibri" panose="020F0502020204030204" pitchFamily="34" charset="0"/>
              </a:rPr>
              <a:t>Increased security at buildings: </a:t>
            </a:r>
          </a:p>
          <a:p>
            <a:pPr lvl="1">
              <a:buFont typeface="Arial" panose="020B0604020202020204" pitchFamily="34" charset="0"/>
              <a:buChar char="•"/>
            </a:pPr>
            <a:r>
              <a:rPr lang="en-US" sz="2400" dirty="0">
                <a:latin typeface="Calibri" panose="020F0502020204030204" pitchFamily="34" charset="0"/>
                <a:cs typeface="Calibri" panose="020F0502020204030204" pitchFamily="34" charset="0"/>
              </a:rPr>
              <a:t>Locks on all exterior doors. </a:t>
            </a:r>
          </a:p>
          <a:p>
            <a:pPr lvl="1">
              <a:buFont typeface="Arial" panose="020B0604020202020204" pitchFamily="34" charset="0"/>
              <a:buChar char="•"/>
            </a:pPr>
            <a:r>
              <a:rPr lang="en-US" sz="2400" dirty="0">
                <a:latin typeface="Calibri" panose="020F0502020204030204" pitchFamily="34" charset="0"/>
                <a:cs typeface="Calibri" panose="020F0502020204030204" pitchFamily="34" charset="0"/>
              </a:rPr>
              <a:t>Entrance into the building through one main door.</a:t>
            </a:r>
          </a:p>
          <a:p>
            <a:pPr lvl="1">
              <a:buFont typeface="Arial" panose="020B0604020202020204" pitchFamily="34" charset="0"/>
              <a:buChar char="•"/>
            </a:pPr>
            <a:r>
              <a:rPr lang="en-US" sz="2400" dirty="0">
                <a:latin typeface="Calibri" panose="020F0502020204030204" pitchFamily="34" charset="0"/>
                <a:cs typeface="Calibri" panose="020F0502020204030204" pitchFamily="34" charset="0"/>
              </a:rPr>
              <a:t>Cameras at most buildings.</a:t>
            </a:r>
          </a:p>
          <a:p>
            <a:pPr lvl="1">
              <a:buFont typeface="Arial" panose="020B0604020202020204" pitchFamily="34" charset="0"/>
              <a:buChar char="•"/>
            </a:pPr>
            <a:r>
              <a:rPr lang="en-US" sz="2400" dirty="0">
                <a:latin typeface="Calibri" panose="020F0502020204030204" pitchFamily="34" charset="0"/>
                <a:cs typeface="Calibri" panose="020F0502020204030204" pitchFamily="34" charset="0"/>
              </a:rPr>
              <a:t>Rearranging of furniture and office space to improve access in and out of buildings.</a:t>
            </a:r>
          </a:p>
          <a:p>
            <a:pPr lvl="1">
              <a:buFont typeface="Arial" panose="020B0604020202020204" pitchFamily="34" charset="0"/>
              <a:buChar char="•"/>
            </a:pPr>
            <a:r>
              <a:rPr lang="en-US" sz="2400" dirty="0">
                <a:latin typeface="Calibri" panose="020F0502020204030204" pitchFamily="34" charset="0"/>
                <a:cs typeface="Calibri" panose="020F0502020204030204" pitchFamily="34" charset="0"/>
              </a:rPr>
              <a:t>Lanyards and badges identifying staff and volunteers. </a:t>
            </a:r>
          </a:p>
          <a:p>
            <a:pPr lvl="1">
              <a:buFont typeface="Arial" panose="020B0604020202020204" pitchFamily="34" charset="0"/>
              <a:buChar char="•"/>
            </a:pPr>
            <a:r>
              <a:rPr lang="en-US" sz="2400" dirty="0">
                <a:latin typeface="Calibri" panose="020F0502020204030204" pitchFamily="34" charset="0"/>
                <a:cs typeface="Calibri" panose="020F0502020204030204" pitchFamily="34" charset="0"/>
              </a:rPr>
              <a:t>Increased safety trainings for staff </a:t>
            </a:r>
          </a:p>
          <a:p>
            <a:endParaRPr lang="en-US" dirty="0"/>
          </a:p>
        </p:txBody>
      </p:sp>
    </p:spTree>
    <p:extLst>
      <p:ext uri="{BB962C8B-B14F-4D97-AF65-F5344CB8AC3E}">
        <p14:creationId xmlns:p14="http://schemas.microsoft.com/office/powerpoint/2010/main" val="20888759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a:latin typeface="Calibri" panose="020F0502020204030204" pitchFamily="34" charset="0"/>
                <a:cs typeface="Calibri" panose="020F0502020204030204" pitchFamily="34" charset="0"/>
              </a:rPr>
              <a:t>Trauma Informed Care: </a:t>
            </a:r>
            <a:br>
              <a:rPr lang="en-US" b="1" dirty="0">
                <a:latin typeface="Calibri" panose="020F0502020204030204" pitchFamily="34" charset="0"/>
                <a:cs typeface="Calibri" panose="020F0502020204030204" pitchFamily="34" charset="0"/>
              </a:rPr>
            </a:br>
            <a:r>
              <a:rPr lang="en-US" b="1" dirty="0">
                <a:latin typeface="Calibri" panose="020F0502020204030204" pitchFamily="34" charset="0"/>
                <a:cs typeface="Calibri" panose="020F0502020204030204" pitchFamily="34" charset="0"/>
              </a:rPr>
              <a:t>Feedback From Staff </a:t>
            </a:r>
            <a:endParaRPr lang="en-US" dirty="0"/>
          </a:p>
        </p:txBody>
      </p:sp>
      <p:sp>
        <p:nvSpPr>
          <p:cNvPr id="3" name="Content Placeholder 2"/>
          <p:cNvSpPr>
            <a:spLocks noGrp="1"/>
          </p:cNvSpPr>
          <p:nvPr>
            <p:ph idx="1"/>
          </p:nvPr>
        </p:nvSpPr>
        <p:spPr>
          <a:xfrm>
            <a:off x="677334" y="2160589"/>
            <a:ext cx="8596668" cy="4506025"/>
          </a:xfrm>
        </p:spPr>
        <p:txBody>
          <a:bodyPr>
            <a:normAutofit/>
          </a:bodyPr>
          <a:lstStyle/>
          <a:p>
            <a:pPr marL="0" lvl="0" indent="0" algn="ctr" fontAlgn="base">
              <a:buNone/>
            </a:pPr>
            <a:r>
              <a:rPr lang="en-US" sz="2400" dirty="0">
                <a:latin typeface="Calibri" panose="020F0502020204030204" pitchFamily="34" charset="0"/>
                <a:cs typeface="Calibri" panose="020F0502020204030204" pitchFamily="34" charset="0"/>
              </a:rPr>
              <a:t>“Thank you for the work you are doing. It’s life </a:t>
            </a:r>
            <a:r>
              <a:rPr lang="en-US" sz="2400" dirty="0" smtClean="0">
                <a:latin typeface="Calibri" panose="020F0502020204030204" pitchFamily="34" charset="0"/>
                <a:cs typeface="Calibri" panose="020F0502020204030204" pitchFamily="34" charset="0"/>
              </a:rPr>
              <a:t>changing.  Loss</a:t>
            </a:r>
            <a:r>
              <a:rPr lang="en-US" sz="2400" dirty="0">
                <a:latin typeface="Calibri" panose="020F0502020204030204" pitchFamily="34" charset="0"/>
                <a:cs typeface="Calibri" panose="020F0502020204030204" pitchFamily="34" charset="0"/>
              </a:rPr>
              <a:t>, high charged conversations, instability, and so much more has the potential to bring up so much trauma new and old. It has more than ever extenuated the need as a head start teacher to provide a place that completely expresses safety, security, and non judgement; an environment that resonates “you are safe.” It helps me make mindful decisions about expanding physical, emotional, and mental space for myself and my students to be human and react appropriately. There is so much I could say about this, but I appreciate the efforts that Utah community action takes to ensure we have specific training, validating our clients as people and as capable.”</a:t>
            </a:r>
          </a:p>
          <a:p>
            <a:endParaRPr lang="en-US" dirty="0"/>
          </a:p>
        </p:txBody>
      </p:sp>
    </p:spTree>
    <p:extLst>
      <p:ext uri="{BB962C8B-B14F-4D97-AF65-F5344CB8AC3E}">
        <p14:creationId xmlns:p14="http://schemas.microsoft.com/office/powerpoint/2010/main" val="378376814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a:latin typeface="Calibri" panose="020F0502020204030204" pitchFamily="34" charset="0"/>
                <a:cs typeface="Calibri" panose="020F0502020204030204" pitchFamily="34" charset="0"/>
              </a:rPr>
              <a:t>Trauma Informed Care: </a:t>
            </a:r>
            <a:br>
              <a:rPr lang="en-US" b="1" dirty="0">
                <a:latin typeface="Calibri" panose="020F0502020204030204" pitchFamily="34" charset="0"/>
                <a:cs typeface="Calibri" panose="020F0502020204030204" pitchFamily="34" charset="0"/>
              </a:rPr>
            </a:br>
            <a:r>
              <a:rPr lang="en-US" b="1" dirty="0">
                <a:latin typeface="Calibri" panose="020F0502020204030204" pitchFamily="34" charset="0"/>
                <a:cs typeface="Calibri" panose="020F0502020204030204" pitchFamily="34" charset="0"/>
              </a:rPr>
              <a:t>Feedback From Staff </a:t>
            </a:r>
          </a:p>
        </p:txBody>
      </p:sp>
      <p:sp>
        <p:nvSpPr>
          <p:cNvPr id="3" name="Content Placeholder 2"/>
          <p:cNvSpPr>
            <a:spLocks noGrp="1"/>
          </p:cNvSpPr>
          <p:nvPr>
            <p:ph idx="1"/>
          </p:nvPr>
        </p:nvSpPr>
        <p:spPr>
          <a:xfrm>
            <a:off x="677334" y="2160589"/>
            <a:ext cx="8596668" cy="4569820"/>
          </a:xfrm>
        </p:spPr>
        <p:txBody>
          <a:bodyPr>
            <a:normAutofit lnSpcReduction="10000"/>
          </a:bodyPr>
          <a:lstStyle/>
          <a:p>
            <a:pPr marL="0" lvl="0" indent="0" algn="ctr" fontAlgn="base">
              <a:buNone/>
            </a:pPr>
            <a:r>
              <a:rPr lang="en-US" sz="2400" dirty="0">
                <a:latin typeface="Calibri" panose="020F0502020204030204" pitchFamily="34" charset="0"/>
                <a:cs typeface="Calibri" panose="020F0502020204030204" pitchFamily="34" charset="0"/>
              </a:rPr>
              <a:t>“In the beginning I hated it. Like some, I have been down this road and did not want to be reminded constantly.. seemed like it </a:t>
            </a:r>
            <a:r>
              <a:rPr lang="en-US" sz="2400" dirty="0" smtClean="0">
                <a:latin typeface="Calibri" panose="020F0502020204030204" pitchFamily="34" charset="0"/>
                <a:cs typeface="Calibri" panose="020F0502020204030204" pitchFamily="34" charset="0"/>
              </a:rPr>
              <a:t>LOL...Anyhow, </a:t>
            </a:r>
            <a:r>
              <a:rPr lang="en-US" sz="2400" dirty="0">
                <a:latin typeface="Calibri" panose="020F0502020204030204" pitchFamily="34" charset="0"/>
                <a:cs typeface="Calibri" panose="020F0502020204030204" pitchFamily="34" charset="0"/>
              </a:rPr>
              <a:t>as I have come to understand better why it is needed, at least for me, to hear this. First, it has helped me to see me and what I needed to be a better teacher, person, co-worker, friend. I applied many ideas and by so doing, I know I have empathy for those having to deal with it for the first time or as in my case on going. It has helped me to be able to connect and to say I understand. The trainings have given me tools for myself and my students to use that work! Learning about the rewiring of the brain helped me to see I was not crazy as I have been told most of my life, but that I could control the impulses and I could make life better but it does take work and dedication.”</a:t>
            </a:r>
          </a:p>
          <a:p>
            <a:endParaRPr lang="en-US" dirty="0"/>
          </a:p>
        </p:txBody>
      </p:sp>
    </p:spTree>
    <p:extLst>
      <p:ext uri="{BB962C8B-B14F-4D97-AF65-F5344CB8AC3E}">
        <p14:creationId xmlns:p14="http://schemas.microsoft.com/office/powerpoint/2010/main" val="212143759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2920" y="609600"/>
            <a:ext cx="8771082" cy="1320800"/>
          </a:xfrm>
        </p:spPr>
        <p:txBody>
          <a:bodyPr/>
          <a:lstStyle/>
          <a:p>
            <a:pPr algn="ctr"/>
            <a:r>
              <a:rPr lang="en-US" b="1" dirty="0">
                <a:latin typeface="Calibri" panose="020F0502020204030204" pitchFamily="34" charset="0"/>
                <a:cs typeface="Calibri" panose="020F0502020204030204" pitchFamily="34" charset="0"/>
              </a:rPr>
              <a:t>Why is Thinking about Trauma Important? </a:t>
            </a:r>
          </a:p>
        </p:txBody>
      </p:sp>
      <p:sp>
        <p:nvSpPr>
          <p:cNvPr id="3" name="Content Placeholder 2"/>
          <p:cNvSpPr>
            <a:spLocks noGrp="1"/>
          </p:cNvSpPr>
          <p:nvPr>
            <p:ph idx="1"/>
          </p:nvPr>
        </p:nvSpPr>
        <p:spPr>
          <a:xfrm>
            <a:off x="677334" y="1645921"/>
            <a:ext cx="9213426" cy="4395442"/>
          </a:xfrm>
        </p:spPr>
        <p:txBody>
          <a:bodyPr>
            <a:normAutofit fontScale="92500"/>
          </a:bodyPr>
          <a:lstStyle/>
          <a:p>
            <a:pPr>
              <a:buFont typeface="Arial" panose="020B0604020202020204" pitchFamily="34" charset="0"/>
              <a:buChar char="•"/>
            </a:pPr>
            <a:r>
              <a:rPr lang="en-US" sz="2800" dirty="0">
                <a:latin typeface="Calibri" panose="020F0502020204030204" pitchFamily="34" charset="0"/>
                <a:cs typeface="Calibri" panose="020F0502020204030204" pitchFamily="34" charset="0"/>
              </a:rPr>
              <a:t>Trauma impacts all people.</a:t>
            </a:r>
          </a:p>
          <a:p>
            <a:pPr marL="0" indent="0">
              <a:buNone/>
            </a:pPr>
            <a:endParaRPr lang="en-US" sz="2800" dirty="0">
              <a:latin typeface="Calibri" panose="020F0502020204030204" pitchFamily="34" charset="0"/>
              <a:cs typeface="Calibri" panose="020F0502020204030204" pitchFamily="34" charset="0"/>
            </a:endParaRPr>
          </a:p>
          <a:p>
            <a:pPr>
              <a:buFont typeface="Arial" panose="020B0604020202020204" pitchFamily="34" charset="0"/>
              <a:buChar char="•"/>
            </a:pPr>
            <a:r>
              <a:rPr lang="en-US" sz="2800" dirty="0">
                <a:latin typeface="Calibri" panose="020F0502020204030204" pitchFamily="34" charset="0"/>
                <a:cs typeface="Calibri" panose="020F0502020204030204" pitchFamily="34" charset="0"/>
              </a:rPr>
              <a:t>Working within this field can be traumatizing and impact staffs ability to connect with and support clients leading to secondary trauma. </a:t>
            </a:r>
          </a:p>
          <a:p>
            <a:pPr>
              <a:buFont typeface="Arial" panose="020B0604020202020204" pitchFamily="34" charset="0"/>
              <a:buChar char="•"/>
            </a:pPr>
            <a:endParaRPr lang="en-US" sz="2800" dirty="0">
              <a:latin typeface="Calibri" panose="020F0502020204030204" pitchFamily="34" charset="0"/>
              <a:cs typeface="Calibri" panose="020F0502020204030204" pitchFamily="34" charset="0"/>
            </a:endParaRPr>
          </a:p>
          <a:p>
            <a:pPr>
              <a:buFont typeface="Arial" panose="020B0604020202020204" pitchFamily="34" charset="0"/>
              <a:buChar char="•"/>
            </a:pPr>
            <a:r>
              <a:rPr lang="en-US" sz="2800" dirty="0">
                <a:latin typeface="Calibri" panose="020F0502020204030204" pitchFamily="34" charset="0"/>
                <a:cs typeface="Calibri" panose="020F0502020204030204" pitchFamily="34" charset="0"/>
              </a:rPr>
              <a:t>Gives permission to staff and clients to acknowledge their lived experience and how those experiences impact their ability to connect with others, access resources, and find stability. </a:t>
            </a:r>
          </a:p>
          <a:p>
            <a:endParaRPr lang="en-US" dirty="0"/>
          </a:p>
        </p:txBody>
      </p:sp>
    </p:spTree>
    <p:extLst>
      <p:ext uri="{BB962C8B-B14F-4D97-AF65-F5344CB8AC3E}">
        <p14:creationId xmlns:p14="http://schemas.microsoft.com/office/powerpoint/2010/main" val="302172004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a:latin typeface="Calibri" panose="020F0502020204030204" pitchFamily="34" charset="0"/>
                <a:cs typeface="Calibri" panose="020F0502020204030204" pitchFamily="34" charset="0"/>
              </a:rPr>
              <a:t>Trauma Informed Care: </a:t>
            </a:r>
            <a:br>
              <a:rPr lang="en-US" b="1" dirty="0">
                <a:latin typeface="Calibri" panose="020F0502020204030204" pitchFamily="34" charset="0"/>
                <a:cs typeface="Calibri" panose="020F0502020204030204" pitchFamily="34" charset="0"/>
              </a:rPr>
            </a:br>
            <a:r>
              <a:rPr lang="en-US" b="1" dirty="0">
                <a:latin typeface="Calibri" panose="020F0502020204030204" pitchFamily="34" charset="0"/>
                <a:cs typeface="Calibri" panose="020F0502020204030204" pitchFamily="34" charset="0"/>
              </a:rPr>
              <a:t>Feedback From Staff </a:t>
            </a:r>
            <a:endParaRPr lang="en-US" dirty="0"/>
          </a:p>
        </p:txBody>
      </p:sp>
      <p:sp>
        <p:nvSpPr>
          <p:cNvPr id="3" name="Content Placeholder 2"/>
          <p:cNvSpPr>
            <a:spLocks noGrp="1"/>
          </p:cNvSpPr>
          <p:nvPr>
            <p:ph idx="1"/>
          </p:nvPr>
        </p:nvSpPr>
        <p:spPr/>
        <p:txBody>
          <a:bodyPr>
            <a:normAutofit/>
          </a:bodyPr>
          <a:lstStyle/>
          <a:p>
            <a:pPr marL="0" indent="0" algn="ctr">
              <a:buNone/>
            </a:pPr>
            <a:r>
              <a:rPr lang="en-US" sz="2400" dirty="0" smtClean="0">
                <a:latin typeface="Calibri" panose="020F0502020204030204" pitchFamily="34" charset="0"/>
                <a:cs typeface="Calibri" panose="020F0502020204030204" pitchFamily="34" charset="0"/>
              </a:rPr>
              <a:t>“Becoming </a:t>
            </a:r>
            <a:r>
              <a:rPr lang="en-US" sz="2400" dirty="0">
                <a:latin typeface="Calibri" panose="020F0502020204030204" pitchFamily="34" charset="0"/>
                <a:cs typeface="Calibri" panose="020F0502020204030204" pitchFamily="34" charset="0"/>
              </a:rPr>
              <a:t>a trauma informed agency has helped me to engage in a process that is meant to help improve how we deliver services to those who have experienced adverse life events. In my own experiences working directly with children and families, staff are able to identify needs sooner through our programs processes and support families with more efficiency and care.”</a:t>
            </a:r>
          </a:p>
        </p:txBody>
      </p:sp>
    </p:spTree>
    <p:extLst>
      <p:ext uri="{BB962C8B-B14F-4D97-AF65-F5344CB8AC3E}">
        <p14:creationId xmlns:p14="http://schemas.microsoft.com/office/powerpoint/2010/main" val="422296881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9610" y="0"/>
            <a:ext cx="8923127" cy="1320800"/>
          </a:xfrm>
        </p:spPr>
        <p:txBody>
          <a:bodyPr/>
          <a:lstStyle/>
          <a:p>
            <a:pPr algn="ctr"/>
            <a:r>
              <a:rPr lang="en-US" b="1" dirty="0">
                <a:latin typeface="Calibri" panose="020F0502020204030204" pitchFamily="34" charset="0"/>
                <a:cs typeface="Calibri" panose="020F0502020204030204" pitchFamily="34" charset="0"/>
              </a:rPr>
              <a:t>Trauma Informed Care: </a:t>
            </a:r>
            <a:br>
              <a:rPr lang="en-US" b="1" dirty="0">
                <a:latin typeface="Calibri" panose="020F0502020204030204" pitchFamily="34" charset="0"/>
                <a:cs typeface="Calibri" panose="020F0502020204030204" pitchFamily="34" charset="0"/>
              </a:rPr>
            </a:br>
            <a:r>
              <a:rPr lang="en-US" b="1" dirty="0">
                <a:latin typeface="Calibri" panose="020F0502020204030204" pitchFamily="34" charset="0"/>
                <a:cs typeface="Calibri" panose="020F0502020204030204" pitchFamily="34" charset="0"/>
              </a:rPr>
              <a:t>Feedback From Staff </a:t>
            </a:r>
            <a:endParaRPr lang="en-US" dirty="0"/>
          </a:p>
        </p:txBody>
      </p:sp>
      <p:sp>
        <p:nvSpPr>
          <p:cNvPr id="3" name="Content Placeholder 2"/>
          <p:cNvSpPr>
            <a:spLocks noGrp="1"/>
          </p:cNvSpPr>
          <p:nvPr>
            <p:ph idx="1"/>
          </p:nvPr>
        </p:nvSpPr>
        <p:spPr>
          <a:xfrm>
            <a:off x="212651" y="1212112"/>
            <a:ext cx="9558670" cy="5645889"/>
          </a:xfrm>
        </p:spPr>
        <p:txBody>
          <a:bodyPr>
            <a:normAutofit fontScale="92500" lnSpcReduction="20000"/>
          </a:bodyPr>
          <a:lstStyle/>
          <a:p>
            <a:pPr marL="0" indent="0">
              <a:buNone/>
            </a:pPr>
            <a:r>
              <a:rPr lang="en-US" sz="2400" dirty="0">
                <a:latin typeface="Calibri" panose="020F0502020204030204" pitchFamily="34" charset="0"/>
                <a:cs typeface="Calibri" panose="020F0502020204030204" pitchFamily="34" charset="0"/>
              </a:rPr>
              <a:t>"What I like to remind myself of, when working with staff and clients, is that we all have experienced some level of trauma. Trauma does not have to be defined or diagnosed by an outside entity for us to feel the effects of it in our lives. This is absolutely evident as we stand in the midst of COVID-19, the Black Lives Matter movement and the looming political election. </a:t>
            </a:r>
            <a:r>
              <a:rPr lang="en-US" sz="2400" dirty="0" smtClean="0">
                <a:latin typeface="Calibri" panose="020F0502020204030204" pitchFamily="34" charset="0"/>
                <a:cs typeface="Calibri" panose="020F0502020204030204" pitchFamily="34" charset="0"/>
              </a:rPr>
              <a:t> The </a:t>
            </a:r>
            <a:r>
              <a:rPr lang="en-US" sz="2400" dirty="0">
                <a:latin typeface="Calibri" panose="020F0502020204030204" pitchFamily="34" charset="0"/>
                <a:cs typeface="Calibri" panose="020F0502020204030204" pitchFamily="34" charset="0"/>
              </a:rPr>
              <a:t>topic of trauma comes up daily in conversations with my staff as they grapple to understand the unsettling world, we live in. What I find I'm doing is reminding them of their trauma informed lens. It is easy to take offense to the often-harsh words of a client, but when we keep the trauma informed lens on, we can see a person who is struggling and fighting to be heard. When I can remind my staff to step back and look at the situation in a different light, 9 times out of 10 they take a breath and say, "Awe, I get it now." </a:t>
            </a:r>
            <a:r>
              <a:rPr lang="en-US" sz="2400" dirty="0" smtClean="0">
                <a:latin typeface="Calibri" panose="020F0502020204030204" pitchFamily="34" charset="0"/>
                <a:cs typeface="Calibri" panose="020F0502020204030204" pitchFamily="34" charset="0"/>
              </a:rPr>
              <a:t>Similarly, being trauma informed is crucial for me when working with my staff. A good portion of my one on one time is spent discussing their lives, their responses to trauma and how they are being intentional about self-care.  Jenn said when I came to Housing, I would learn poverty at a whole new level. She was absolutely right, the content that my case managers take in on a daily basis can be crippling.  Recognizing trauma, and how it connects to what we are experiencing, enables us to respond and move forward. I </a:t>
            </a:r>
            <a:r>
              <a:rPr lang="en-US" sz="2400" dirty="0">
                <a:latin typeface="Calibri" panose="020F0502020204030204" pitchFamily="34" charset="0"/>
                <a:cs typeface="Calibri" panose="020F0502020204030204" pitchFamily="34" charset="0"/>
              </a:rPr>
              <a:t>don't believe it was a coincidence that we moved to being a more trauma informed agency when we did. I think it has helped prepare us for this time in history. For that, I am grateful."</a:t>
            </a:r>
          </a:p>
          <a:p>
            <a:endParaRPr lang="en-US" dirty="0"/>
          </a:p>
        </p:txBody>
      </p:sp>
    </p:spTree>
    <p:extLst>
      <p:ext uri="{BB962C8B-B14F-4D97-AF65-F5344CB8AC3E}">
        <p14:creationId xmlns:p14="http://schemas.microsoft.com/office/powerpoint/2010/main" val="145285122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a:latin typeface="Calibri" panose="020F0502020204030204" pitchFamily="34" charset="0"/>
                <a:cs typeface="Calibri" panose="020F0502020204030204" pitchFamily="34" charset="0"/>
              </a:rPr>
              <a:t>First Steps: </a:t>
            </a:r>
            <a:br>
              <a:rPr lang="en-US" b="1" dirty="0">
                <a:latin typeface="Calibri" panose="020F0502020204030204" pitchFamily="34" charset="0"/>
                <a:cs typeface="Calibri" panose="020F0502020204030204" pitchFamily="34" charset="0"/>
              </a:rPr>
            </a:br>
            <a:r>
              <a:rPr lang="en-US" b="1" dirty="0">
                <a:latin typeface="Calibri" panose="020F0502020204030204" pitchFamily="34" charset="0"/>
                <a:cs typeface="Calibri" panose="020F0502020204030204" pitchFamily="34" charset="0"/>
              </a:rPr>
              <a:t>Becoming a Trauma Informed Agency</a:t>
            </a:r>
          </a:p>
        </p:txBody>
      </p:sp>
      <p:sp>
        <p:nvSpPr>
          <p:cNvPr id="3" name="Content Placeholder 2"/>
          <p:cNvSpPr>
            <a:spLocks noGrp="1"/>
          </p:cNvSpPr>
          <p:nvPr>
            <p:ph idx="1"/>
          </p:nvPr>
        </p:nvSpPr>
        <p:spPr>
          <a:xfrm>
            <a:off x="365760" y="2160589"/>
            <a:ext cx="9479280" cy="3880773"/>
          </a:xfrm>
        </p:spPr>
        <p:txBody>
          <a:bodyPr>
            <a:normAutofit fontScale="85000" lnSpcReduction="20000"/>
          </a:bodyPr>
          <a:lstStyle/>
          <a:p>
            <a:pPr>
              <a:buFont typeface="Arial" panose="020B0604020202020204" pitchFamily="34" charset="0"/>
              <a:buChar char="•"/>
            </a:pPr>
            <a:r>
              <a:rPr lang="en-US" sz="3000" dirty="0">
                <a:latin typeface="Calibri" panose="020F0502020204030204" pitchFamily="34" charset="0"/>
                <a:cs typeface="Calibri" panose="020F0502020204030204" pitchFamily="34" charset="0"/>
              </a:rPr>
              <a:t>Executive team watched the “Resiliency” video and thought “we need to do something” </a:t>
            </a:r>
          </a:p>
          <a:p>
            <a:pPr marL="0" indent="0">
              <a:buNone/>
            </a:pPr>
            <a:endParaRPr lang="en-US" sz="3000" dirty="0">
              <a:latin typeface="Calibri" panose="020F0502020204030204" pitchFamily="34" charset="0"/>
              <a:cs typeface="Calibri" panose="020F0502020204030204" pitchFamily="34" charset="0"/>
            </a:endParaRPr>
          </a:p>
          <a:p>
            <a:pPr>
              <a:buFont typeface="Arial" panose="020B0604020202020204" pitchFamily="34" charset="0"/>
              <a:buChar char="•"/>
            </a:pPr>
            <a:r>
              <a:rPr lang="en-US" sz="3000" dirty="0">
                <a:latin typeface="Calibri" panose="020F0502020204030204" pitchFamily="34" charset="0"/>
                <a:cs typeface="Calibri" panose="020F0502020204030204" pitchFamily="34" charset="0"/>
              </a:rPr>
              <a:t>Staff reported feeling “burn out”, “exhausted”, and identified that the “work is hard” on the end of year survey. </a:t>
            </a:r>
          </a:p>
          <a:p>
            <a:pPr>
              <a:buFont typeface="Arial" panose="020B0604020202020204" pitchFamily="34" charset="0"/>
              <a:buChar char="•"/>
            </a:pPr>
            <a:endParaRPr lang="en-US" sz="3000" dirty="0">
              <a:latin typeface="Calibri" panose="020F0502020204030204" pitchFamily="34" charset="0"/>
              <a:cs typeface="Calibri" panose="020F0502020204030204" pitchFamily="34" charset="0"/>
            </a:endParaRPr>
          </a:p>
          <a:p>
            <a:pPr>
              <a:buFont typeface="Arial" panose="020B0604020202020204" pitchFamily="34" charset="0"/>
              <a:buChar char="•"/>
            </a:pPr>
            <a:r>
              <a:rPr lang="en-US" sz="3000" dirty="0">
                <a:latin typeface="Calibri" panose="020F0502020204030204" pitchFamily="34" charset="0"/>
                <a:cs typeface="Calibri" panose="020F0502020204030204" pitchFamily="34" charset="0"/>
              </a:rPr>
              <a:t>Executive team recognized that staff did not have the supports in place to care for themselves. They recognized that in order for staff to connect and support with clients, they needed to put resources into place for themselves to buffer secondary trauma. </a:t>
            </a:r>
          </a:p>
          <a:p>
            <a:pPr marL="0" indent="0">
              <a:buNone/>
            </a:pPr>
            <a:endParaRPr lang="en-US" dirty="0"/>
          </a:p>
        </p:txBody>
      </p:sp>
    </p:spTree>
    <p:extLst>
      <p:ext uri="{BB962C8B-B14F-4D97-AF65-F5344CB8AC3E}">
        <p14:creationId xmlns:p14="http://schemas.microsoft.com/office/powerpoint/2010/main" val="180205307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0099" y="336176"/>
            <a:ext cx="8596668" cy="1320800"/>
          </a:xfrm>
        </p:spPr>
        <p:txBody>
          <a:bodyPr/>
          <a:lstStyle/>
          <a:p>
            <a:pPr algn="ctr"/>
            <a:r>
              <a:rPr lang="en-US" b="1" dirty="0">
                <a:latin typeface="Calibri" panose="020F0502020204030204" pitchFamily="34" charset="0"/>
                <a:cs typeface="Calibri" panose="020F0502020204030204" pitchFamily="34" charset="0"/>
              </a:rPr>
              <a:t>First Steps: </a:t>
            </a:r>
            <a:br>
              <a:rPr lang="en-US" b="1" dirty="0">
                <a:latin typeface="Calibri" panose="020F0502020204030204" pitchFamily="34" charset="0"/>
                <a:cs typeface="Calibri" panose="020F0502020204030204" pitchFamily="34" charset="0"/>
              </a:rPr>
            </a:br>
            <a:r>
              <a:rPr lang="en-US" b="1" dirty="0">
                <a:latin typeface="Calibri" panose="020F0502020204030204" pitchFamily="34" charset="0"/>
                <a:cs typeface="Calibri" panose="020F0502020204030204" pitchFamily="34" charset="0"/>
              </a:rPr>
              <a:t>Becoming a Trauma Informed Agency</a:t>
            </a:r>
            <a:endParaRPr lang="en-US" b="1" dirty="0"/>
          </a:p>
        </p:txBody>
      </p:sp>
      <p:sp>
        <p:nvSpPr>
          <p:cNvPr id="3" name="Content Placeholder 2"/>
          <p:cNvSpPr>
            <a:spLocks noGrp="1"/>
          </p:cNvSpPr>
          <p:nvPr>
            <p:ph idx="1"/>
          </p:nvPr>
        </p:nvSpPr>
        <p:spPr>
          <a:xfrm>
            <a:off x="421840" y="1656976"/>
            <a:ext cx="9198186" cy="4864848"/>
          </a:xfrm>
        </p:spPr>
        <p:txBody>
          <a:bodyPr>
            <a:normAutofit fontScale="85000" lnSpcReduction="20000"/>
          </a:bodyPr>
          <a:lstStyle/>
          <a:p>
            <a:pPr>
              <a:buFont typeface="Arial" panose="020B0604020202020204" pitchFamily="34" charset="0"/>
              <a:buChar char="•"/>
            </a:pPr>
            <a:r>
              <a:rPr lang="en-US" sz="2600" dirty="0">
                <a:latin typeface="Calibri" panose="020F0502020204030204" pitchFamily="34" charset="0"/>
                <a:cs typeface="Calibri" panose="020F0502020204030204" pitchFamily="34" charset="0"/>
              </a:rPr>
              <a:t>Partnered with 4</a:t>
            </a:r>
            <a:r>
              <a:rPr lang="en-US" sz="2600" baseline="30000" dirty="0">
                <a:latin typeface="Calibri" panose="020F0502020204030204" pitchFamily="34" charset="0"/>
                <a:cs typeface="Calibri" panose="020F0502020204030204" pitchFamily="34" charset="0"/>
              </a:rPr>
              <a:t>th</a:t>
            </a:r>
            <a:r>
              <a:rPr lang="en-US" sz="2600" dirty="0">
                <a:latin typeface="Calibri" panose="020F0502020204030204" pitchFamily="34" charset="0"/>
                <a:cs typeface="Calibri" panose="020F0502020204030204" pitchFamily="34" charset="0"/>
              </a:rPr>
              <a:t> Street Clinic, AUCH, Trauma Informed Network to develop a 5 year plan. </a:t>
            </a:r>
          </a:p>
          <a:p>
            <a:pPr>
              <a:buFont typeface="Arial" panose="020B0604020202020204" pitchFamily="34" charset="0"/>
              <a:buChar char="•"/>
            </a:pPr>
            <a:endParaRPr lang="en-US" sz="2600" dirty="0">
              <a:latin typeface="Calibri" panose="020F0502020204030204" pitchFamily="34" charset="0"/>
              <a:cs typeface="Calibri" panose="020F0502020204030204" pitchFamily="34" charset="0"/>
            </a:endParaRPr>
          </a:p>
          <a:p>
            <a:pPr>
              <a:buFont typeface="Arial" panose="020B0604020202020204" pitchFamily="34" charset="0"/>
              <a:buChar char="•"/>
            </a:pPr>
            <a:r>
              <a:rPr lang="en-US" sz="2600" dirty="0">
                <a:latin typeface="Calibri" panose="020F0502020204030204" pitchFamily="34" charset="0"/>
                <a:cs typeface="Calibri" panose="020F0502020204030204" pitchFamily="34" charset="0"/>
              </a:rPr>
              <a:t>The business plan was created and presented to the Board of Trustees on the benefits of becoming a trauma informed agency. </a:t>
            </a:r>
          </a:p>
          <a:p>
            <a:pPr marL="0" indent="0">
              <a:buNone/>
            </a:pPr>
            <a:endParaRPr lang="en-US" sz="2600" dirty="0">
              <a:latin typeface="Calibri" panose="020F0502020204030204" pitchFamily="34" charset="0"/>
              <a:cs typeface="Calibri" panose="020F0502020204030204" pitchFamily="34" charset="0"/>
            </a:endParaRPr>
          </a:p>
          <a:p>
            <a:pPr>
              <a:buFont typeface="Arial" panose="020B0604020202020204" pitchFamily="34" charset="0"/>
              <a:buChar char="•"/>
            </a:pPr>
            <a:r>
              <a:rPr lang="en-US" sz="2600" dirty="0">
                <a:latin typeface="Calibri" panose="020F0502020204030204" pitchFamily="34" charset="0"/>
                <a:cs typeface="Calibri" panose="020F0502020204030204" pitchFamily="34" charset="0"/>
              </a:rPr>
              <a:t>Executive team participated in a 3 day workshop to learn about trauma, tools, and becoming a trauma informed agency.</a:t>
            </a:r>
          </a:p>
          <a:p>
            <a:pPr>
              <a:buFont typeface="Arial" panose="020B0604020202020204" pitchFamily="34" charset="0"/>
              <a:buChar char="•"/>
            </a:pPr>
            <a:endParaRPr lang="en-US" sz="2600" dirty="0">
              <a:latin typeface="Calibri" panose="020F0502020204030204" pitchFamily="34" charset="0"/>
              <a:cs typeface="Calibri" panose="020F0502020204030204" pitchFamily="34" charset="0"/>
            </a:endParaRPr>
          </a:p>
          <a:p>
            <a:pPr>
              <a:buFont typeface="Arial" panose="020B0604020202020204" pitchFamily="34" charset="0"/>
              <a:buChar char="•"/>
            </a:pPr>
            <a:r>
              <a:rPr lang="en-US" sz="2600" dirty="0">
                <a:latin typeface="Calibri" panose="020F0502020204030204" pitchFamily="34" charset="0"/>
                <a:cs typeface="Calibri" panose="020F0502020204030204" pitchFamily="34" charset="0"/>
              </a:rPr>
              <a:t>Later, the entire leadership team (all supervisors) participated in the same workshop series. </a:t>
            </a:r>
          </a:p>
          <a:p>
            <a:pPr marL="0" indent="0">
              <a:buNone/>
            </a:pPr>
            <a:endParaRPr lang="en-US" sz="2600" dirty="0">
              <a:latin typeface="Calibri" panose="020F0502020204030204" pitchFamily="34" charset="0"/>
              <a:cs typeface="Calibri" panose="020F0502020204030204" pitchFamily="34" charset="0"/>
            </a:endParaRPr>
          </a:p>
          <a:p>
            <a:pPr>
              <a:buFont typeface="Arial" panose="020B0604020202020204" pitchFamily="34" charset="0"/>
              <a:buChar char="•"/>
            </a:pPr>
            <a:r>
              <a:rPr lang="en-US" sz="2600" dirty="0">
                <a:latin typeface="Calibri" panose="020F0502020204030204" pitchFamily="34" charset="0"/>
                <a:cs typeface="Calibri" panose="020F0502020204030204" pitchFamily="34" charset="0"/>
              </a:rPr>
              <a:t>Trauma Informed Team developed and they also participated in an additional 3 day workshop. </a:t>
            </a:r>
          </a:p>
          <a:p>
            <a:endParaRPr lang="en-US" dirty="0"/>
          </a:p>
        </p:txBody>
      </p:sp>
    </p:spTree>
    <p:extLst>
      <p:ext uri="{BB962C8B-B14F-4D97-AF65-F5344CB8AC3E}">
        <p14:creationId xmlns:p14="http://schemas.microsoft.com/office/powerpoint/2010/main" val="300149970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6688" y="191386"/>
            <a:ext cx="8657314" cy="850605"/>
          </a:xfrm>
        </p:spPr>
        <p:txBody>
          <a:bodyPr>
            <a:normAutofit fontScale="90000"/>
          </a:bodyPr>
          <a:lstStyle/>
          <a:p>
            <a:pPr algn="ctr"/>
            <a:r>
              <a:rPr lang="en-US" b="1" dirty="0">
                <a:latin typeface="Calibri" panose="020F0502020204030204" pitchFamily="34" charset="0"/>
                <a:cs typeface="Calibri" panose="020F0502020204030204" pitchFamily="34" charset="0"/>
              </a:rPr>
              <a:t>First Steps:</a:t>
            </a:r>
            <a:br>
              <a:rPr lang="en-US" b="1" dirty="0">
                <a:latin typeface="Calibri" panose="020F0502020204030204" pitchFamily="34" charset="0"/>
                <a:cs typeface="Calibri" panose="020F0502020204030204" pitchFamily="34" charset="0"/>
              </a:rPr>
            </a:br>
            <a:r>
              <a:rPr lang="en-US" b="1" dirty="0">
                <a:latin typeface="Calibri" panose="020F0502020204030204" pitchFamily="34" charset="0"/>
                <a:cs typeface="Calibri" panose="020F0502020204030204" pitchFamily="34" charset="0"/>
              </a:rPr>
              <a:t> 5 Year Strategic Plan </a:t>
            </a:r>
          </a:p>
        </p:txBody>
      </p:sp>
      <p:pic>
        <p:nvPicPr>
          <p:cNvPr id="6" name="Picture 5"/>
          <p:cNvPicPr>
            <a:picLocks noChangeAspect="1"/>
          </p:cNvPicPr>
          <p:nvPr/>
        </p:nvPicPr>
        <p:blipFill>
          <a:blip r:embed="rId2"/>
          <a:stretch>
            <a:fillRect/>
          </a:stretch>
        </p:blipFill>
        <p:spPr>
          <a:xfrm>
            <a:off x="1562986" y="1322663"/>
            <a:ext cx="7304882" cy="5535337"/>
          </a:xfrm>
          <a:prstGeom prst="rect">
            <a:avLst/>
          </a:prstGeom>
        </p:spPr>
      </p:pic>
    </p:spTree>
    <p:extLst>
      <p:ext uri="{BB962C8B-B14F-4D97-AF65-F5344CB8AC3E}">
        <p14:creationId xmlns:p14="http://schemas.microsoft.com/office/powerpoint/2010/main" val="278301608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63887" y="335280"/>
            <a:ext cx="8596668" cy="1320800"/>
          </a:xfrm>
        </p:spPr>
        <p:txBody>
          <a:bodyPr/>
          <a:lstStyle/>
          <a:p>
            <a:pPr algn="ctr"/>
            <a:r>
              <a:rPr lang="en-US" b="1" dirty="0">
                <a:latin typeface="Calibri" panose="020F0502020204030204" pitchFamily="34" charset="0"/>
                <a:cs typeface="Calibri" panose="020F0502020204030204" pitchFamily="34" charset="0"/>
              </a:rPr>
              <a:t>First Steps: </a:t>
            </a:r>
            <a:br>
              <a:rPr lang="en-US" b="1" dirty="0">
                <a:latin typeface="Calibri" panose="020F0502020204030204" pitchFamily="34" charset="0"/>
                <a:cs typeface="Calibri" panose="020F0502020204030204" pitchFamily="34" charset="0"/>
              </a:rPr>
            </a:br>
            <a:r>
              <a:rPr lang="en-US" b="1" dirty="0">
                <a:latin typeface="Calibri" panose="020F0502020204030204" pitchFamily="34" charset="0"/>
                <a:cs typeface="Calibri" panose="020F0502020204030204" pitchFamily="34" charset="0"/>
              </a:rPr>
              <a:t>Developing the Trauma Informed Team </a:t>
            </a:r>
          </a:p>
        </p:txBody>
      </p:sp>
      <p:sp>
        <p:nvSpPr>
          <p:cNvPr id="3" name="Content Placeholder 2"/>
          <p:cNvSpPr>
            <a:spLocks noGrp="1"/>
          </p:cNvSpPr>
          <p:nvPr>
            <p:ph idx="1"/>
          </p:nvPr>
        </p:nvSpPr>
        <p:spPr>
          <a:xfrm>
            <a:off x="304800" y="1930400"/>
            <a:ext cx="9525000" cy="4592320"/>
          </a:xfrm>
        </p:spPr>
        <p:txBody>
          <a:bodyPr>
            <a:normAutofit/>
          </a:bodyPr>
          <a:lstStyle/>
          <a:p>
            <a:pPr>
              <a:buFont typeface="Arial" panose="020B0604020202020204" pitchFamily="34" charset="0"/>
              <a:buChar char="•"/>
            </a:pPr>
            <a:r>
              <a:rPr lang="en-US" sz="2400" dirty="0">
                <a:latin typeface="Calibri" panose="020F0502020204030204" pitchFamily="34" charset="0"/>
                <a:cs typeface="Calibri" panose="020F0502020204030204" pitchFamily="34" charset="0"/>
              </a:rPr>
              <a:t>Each department identified individuals that may be interested in being a part of the Trauma Informed Team. </a:t>
            </a:r>
          </a:p>
          <a:p>
            <a:pPr>
              <a:buFont typeface="Arial" panose="020B0604020202020204" pitchFamily="34" charset="0"/>
              <a:buChar char="•"/>
            </a:pPr>
            <a:r>
              <a:rPr lang="en-US" sz="2400" dirty="0">
                <a:latin typeface="Calibri" panose="020F0502020204030204" pitchFamily="34" charset="0"/>
                <a:cs typeface="Calibri" panose="020F0502020204030204" pitchFamily="34" charset="0"/>
              </a:rPr>
              <a:t>Diversity in backgrounds of each member in terms of education and experience. </a:t>
            </a:r>
          </a:p>
          <a:p>
            <a:pPr>
              <a:buFont typeface="Arial" panose="020B0604020202020204" pitchFamily="34" charset="0"/>
              <a:buChar char="•"/>
            </a:pPr>
            <a:r>
              <a:rPr lang="en-US" sz="2400" dirty="0">
                <a:latin typeface="Calibri" panose="020F0502020204030204" pitchFamily="34" charset="0"/>
                <a:cs typeface="Calibri" panose="020F0502020204030204" pitchFamily="34" charset="0"/>
              </a:rPr>
              <a:t>Team continues to grow. This year we had over 100 frontline staff members from various departments expressed interest in participating in the Trauma Informed Team</a:t>
            </a:r>
          </a:p>
          <a:p>
            <a:pPr>
              <a:buFont typeface="Arial" panose="020B0604020202020204" pitchFamily="34" charset="0"/>
              <a:buChar char="•"/>
            </a:pPr>
            <a:r>
              <a:rPr lang="en-US" sz="2400" dirty="0">
                <a:latin typeface="Calibri" panose="020F0502020204030204" pitchFamily="34" charset="0"/>
                <a:cs typeface="Calibri" panose="020F0502020204030204" pitchFamily="34" charset="0"/>
              </a:rPr>
              <a:t>They support by: Helping prepare and provide trainings and self-care workshops, encouraging each other to practice self-care practices, and by creating graphics and flyers related to self-care or specific topics to hang in buildings.</a:t>
            </a:r>
          </a:p>
          <a:p>
            <a:endParaRPr lang="en-US" dirty="0"/>
          </a:p>
        </p:txBody>
      </p:sp>
    </p:spTree>
    <p:extLst>
      <p:ext uri="{BB962C8B-B14F-4D97-AF65-F5344CB8AC3E}">
        <p14:creationId xmlns:p14="http://schemas.microsoft.com/office/powerpoint/2010/main" val="152019642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0121" y="609600"/>
            <a:ext cx="9516139" cy="1320800"/>
          </a:xfrm>
        </p:spPr>
        <p:txBody>
          <a:bodyPr>
            <a:normAutofit fontScale="90000"/>
          </a:bodyPr>
          <a:lstStyle/>
          <a:p>
            <a:pPr algn="ctr"/>
            <a:r>
              <a:rPr lang="en-US" b="1" dirty="0">
                <a:latin typeface="Calibri" panose="020F0502020204030204" pitchFamily="34" charset="0"/>
                <a:cs typeface="Calibri" panose="020F0502020204030204" pitchFamily="34" charset="0"/>
              </a:rPr>
              <a:t>First Step:</a:t>
            </a:r>
            <a:br>
              <a:rPr lang="en-US" b="1" dirty="0">
                <a:latin typeface="Calibri" panose="020F0502020204030204" pitchFamily="34" charset="0"/>
                <a:cs typeface="Calibri" panose="020F0502020204030204" pitchFamily="34" charset="0"/>
              </a:rPr>
            </a:br>
            <a:r>
              <a:rPr lang="en-US" b="1" dirty="0">
                <a:latin typeface="Calibri" panose="020F0502020204030204" pitchFamily="34" charset="0"/>
                <a:cs typeface="Calibri" panose="020F0502020204030204" pitchFamily="34" charset="0"/>
              </a:rPr>
              <a:t>Gaining Insight into Staff Knowledge about Trauma </a:t>
            </a:r>
          </a:p>
        </p:txBody>
      </p:sp>
      <p:sp>
        <p:nvSpPr>
          <p:cNvPr id="3" name="Content Placeholder 2"/>
          <p:cNvSpPr>
            <a:spLocks noGrp="1"/>
          </p:cNvSpPr>
          <p:nvPr>
            <p:ph idx="1"/>
          </p:nvPr>
        </p:nvSpPr>
        <p:spPr/>
        <p:txBody>
          <a:bodyPr>
            <a:normAutofit/>
          </a:bodyPr>
          <a:lstStyle/>
          <a:p>
            <a:pPr>
              <a:buFont typeface="Arial" panose="020B0604020202020204" pitchFamily="34" charset="0"/>
              <a:buChar char="•"/>
            </a:pPr>
            <a:r>
              <a:rPr lang="en-US" sz="2400" dirty="0">
                <a:latin typeface="Calibri" panose="020F0502020204030204" pitchFamily="34" charset="0"/>
                <a:cs typeface="Calibri" panose="020F0502020204030204" pitchFamily="34" charset="0"/>
              </a:rPr>
              <a:t>Staff survey at the beginning of year 1</a:t>
            </a:r>
          </a:p>
          <a:p>
            <a:pPr marL="0" indent="0">
              <a:buNone/>
            </a:pPr>
            <a:endParaRPr lang="en-US" sz="2400" dirty="0">
              <a:latin typeface="Calibri" panose="020F0502020204030204" pitchFamily="34" charset="0"/>
              <a:cs typeface="Calibri" panose="020F0502020204030204" pitchFamily="34" charset="0"/>
            </a:endParaRPr>
          </a:p>
          <a:p>
            <a:pPr>
              <a:buFont typeface="Arial" panose="020B0604020202020204" pitchFamily="34" charset="0"/>
              <a:buChar char="•"/>
            </a:pPr>
            <a:r>
              <a:rPr lang="en-US" sz="2400" dirty="0">
                <a:latin typeface="Calibri" panose="020F0502020204030204" pitchFamily="34" charset="0"/>
                <a:cs typeface="Calibri" panose="020F0502020204030204" pitchFamily="34" charset="0"/>
              </a:rPr>
              <a:t>Questions adapted from the Guide to Completing the Agency Self-Assessment: </a:t>
            </a:r>
            <a:r>
              <a:rPr lang="en-US" sz="2400" dirty="0">
                <a:latin typeface="Calibri" panose="020F0502020204030204" pitchFamily="34" charset="0"/>
                <a:cs typeface="Calibri" panose="020F0502020204030204" pitchFamily="34" charset="0"/>
                <a:hlinkClick r:id="rId2"/>
              </a:rPr>
              <a:t>http://traumatransformed.org/wp-content/uploads/tia_orchard.pdf</a:t>
            </a:r>
            <a:endParaRPr lang="en-US" sz="24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28833849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582" y="434788"/>
            <a:ext cx="9377916" cy="1320800"/>
          </a:xfrm>
        </p:spPr>
        <p:txBody>
          <a:bodyPr>
            <a:normAutofit fontScale="90000"/>
          </a:bodyPr>
          <a:lstStyle/>
          <a:p>
            <a:pPr algn="ctr"/>
            <a:r>
              <a:rPr lang="en-US" b="1" dirty="0">
                <a:latin typeface="Calibri" panose="020F0502020204030204" pitchFamily="34" charset="0"/>
                <a:cs typeface="Calibri" panose="020F0502020204030204" pitchFamily="34" charset="0"/>
              </a:rPr>
              <a:t>First Step:</a:t>
            </a:r>
            <a:br>
              <a:rPr lang="en-US" b="1" dirty="0">
                <a:latin typeface="Calibri" panose="020F0502020204030204" pitchFamily="34" charset="0"/>
                <a:cs typeface="Calibri" panose="020F0502020204030204" pitchFamily="34" charset="0"/>
              </a:rPr>
            </a:br>
            <a:r>
              <a:rPr lang="en-US" b="1" dirty="0">
                <a:latin typeface="Calibri" panose="020F0502020204030204" pitchFamily="34" charset="0"/>
                <a:cs typeface="Calibri" panose="020F0502020204030204" pitchFamily="34" charset="0"/>
              </a:rPr>
              <a:t>Gaining Insight into Staff Knowledge about Trauma </a:t>
            </a:r>
            <a:endParaRPr lang="en-US" dirty="0"/>
          </a:p>
        </p:txBody>
      </p:sp>
      <p:sp>
        <p:nvSpPr>
          <p:cNvPr id="3" name="Content Placeholder 2"/>
          <p:cNvSpPr>
            <a:spLocks noGrp="1"/>
          </p:cNvSpPr>
          <p:nvPr>
            <p:ph idx="1"/>
          </p:nvPr>
        </p:nvSpPr>
        <p:spPr>
          <a:xfrm>
            <a:off x="287079" y="1755588"/>
            <a:ext cx="9377916" cy="4847231"/>
          </a:xfrm>
        </p:spPr>
        <p:txBody>
          <a:bodyPr>
            <a:normAutofit lnSpcReduction="10000"/>
          </a:bodyPr>
          <a:lstStyle/>
          <a:p>
            <a:pPr marL="0" indent="0">
              <a:buNone/>
            </a:pPr>
            <a:r>
              <a:rPr lang="en-US" dirty="0">
                <a:latin typeface="Calibri" panose="020F0502020204030204" pitchFamily="34" charset="0"/>
                <a:cs typeface="Calibri" panose="020F0502020204030204" pitchFamily="34" charset="0"/>
              </a:rPr>
              <a:t>We asked 10 questions: </a:t>
            </a:r>
          </a:p>
          <a:p>
            <a:pPr lvl="1">
              <a:buFont typeface="Arial" panose="020B0604020202020204" pitchFamily="34" charset="0"/>
              <a:buChar char="•"/>
            </a:pPr>
            <a:r>
              <a:rPr lang="en-US" sz="1800" dirty="0">
                <a:latin typeface="Calibri" panose="020F0502020204030204" pitchFamily="34" charset="0"/>
                <a:cs typeface="Calibri" panose="020F0502020204030204" pitchFamily="34" charset="0"/>
              </a:rPr>
              <a:t>I understand what traumatic stress is </a:t>
            </a:r>
          </a:p>
          <a:p>
            <a:pPr lvl="1">
              <a:buFont typeface="Arial" panose="020B0604020202020204" pitchFamily="34" charset="0"/>
              <a:buChar char="•"/>
            </a:pPr>
            <a:r>
              <a:rPr lang="en-US" sz="1800" dirty="0">
                <a:latin typeface="Calibri" panose="020F0502020204030204" pitchFamily="34" charset="0"/>
                <a:cs typeface="Calibri" panose="020F0502020204030204" pitchFamily="34" charset="0"/>
              </a:rPr>
              <a:t>I understand how traumatic stress affects the brain and body</a:t>
            </a:r>
          </a:p>
          <a:p>
            <a:pPr lvl="1">
              <a:buFont typeface="Arial" panose="020B0604020202020204" pitchFamily="34" charset="0"/>
              <a:buChar char="•"/>
            </a:pPr>
            <a:r>
              <a:rPr lang="en-US" sz="1800" dirty="0">
                <a:latin typeface="Calibri" panose="020F0502020204030204" pitchFamily="34" charset="0"/>
                <a:cs typeface="Calibri" panose="020F0502020204030204" pitchFamily="34" charset="0"/>
              </a:rPr>
              <a:t>I understand the relationship between childhood trauma and how it impacts adult behaviors (domestic violence, sexual abuse)</a:t>
            </a:r>
          </a:p>
          <a:p>
            <a:pPr lvl="1">
              <a:buFont typeface="Arial" panose="020B0604020202020204" pitchFamily="34" charset="0"/>
              <a:buChar char="•"/>
            </a:pPr>
            <a:r>
              <a:rPr lang="en-US" sz="1800" dirty="0">
                <a:latin typeface="Calibri" panose="020F0502020204030204" pitchFamily="34" charset="0"/>
                <a:cs typeface="Calibri" panose="020F0502020204030204" pitchFamily="34" charset="0"/>
              </a:rPr>
              <a:t>I understand the cultural difference in how people understand and respond to trauma </a:t>
            </a:r>
          </a:p>
          <a:p>
            <a:pPr lvl="1">
              <a:buFont typeface="Arial" panose="020B0604020202020204" pitchFamily="34" charset="0"/>
              <a:buChar char="•"/>
            </a:pPr>
            <a:r>
              <a:rPr lang="en-US" sz="1800" dirty="0">
                <a:latin typeface="Calibri" panose="020F0502020204030204" pitchFamily="34" charset="0"/>
                <a:cs typeface="Calibri" panose="020F0502020204030204" pitchFamily="34" charset="0"/>
              </a:rPr>
              <a:t>I understand how working with trauma survivors impacts staff</a:t>
            </a:r>
          </a:p>
          <a:p>
            <a:pPr lvl="1">
              <a:buFont typeface="Arial" panose="020B0604020202020204" pitchFamily="34" charset="0"/>
              <a:buChar char="•"/>
            </a:pPr>
            <a:r>
              <a:rPr lang="en-US" sz="1800" dirty="0">
                <a:latin typeface="Calibri" panose="020F0502020204030204" pitchFamily="34" charset="0"/>
                <a:cs typeface="Calibri" panose="020F0502020204030204" pitchFamily="34" charset="0"/>
              </a:rPr>
              <a:t>I am aware of de-escalation strategies</a:t>
            </a:r>
          </a:p>
          <a:p>
            <a:pPr lvl="1">
              <a:buFont typeface="Arial" panose="020B0604020202020204" pitchFamily="34" charset="0"/>
              <a:buChar char="•"/>
            </a:pPr>
            <a:r>
              <a:rPr lang="en-US" sz="1800" dirty="0">
                <a:latin typeface="Calibri" panose="020F0502020204030204" pitchFamily="34" charset="0"/>
                <a:cs typeface="Calibri" panose="020F0502020204030204" pitchFamily="34" charset="0"/>
              </a:rPr>
              <a:t>I know how to establish and maintain healthy professional boundaries</a:t>
            </a:r>
          </a:p>
          <a:p>
            <a:pPr lvl="1">
              <a:buFont typeface="Arial" panose="020B0604020202020204" pitchFamily="34" charset="0"/>
              <a:buChar char="•"/>
            </a:pPr>
            <a:r>
              <a:rPr lang="en-US" sz="1800" dirty="0">
                <a:latin typeface="Calibri" panose="020F0502020204030204" pitchFamily="34" charset="0"/>
                <a:cs typeface="Calibri" panose="020F0502020204030204" pitchFamily="34" charset="0"/>
              </a:rPr>
              <a:t>Topics related to self-care are being addressed</a:t>
            </a:r>
          </a:p>
          <a:p>
            <a:pPr lvl="1">
              <a:buFont typeface="Arial" panose="020B0604020202020204" pitchFamily="34" charset="0"/>
              <a:buChar char="•"/>
            </a:pPr>
            <a:r>
              <a:rPr lang="en-US" sz="1800" dirty="0">
                <a:latin typeface="Calibri" panose="020F0502020204030204" pitchFamily="34" charset="0"/>
                <a:cs typeface="Calibri" panose="020F0502020204030204" pitchFamily="34" charset="0"/>
              </a:rPr>
              <a:t>Staff members have regularly scheduled time for individual supervision which is used to help staff members understand how their stress reactions impact their work with clients</a:t>
            </a:r>
          </a:p>
          <a:p>
            <a:pPr lvl="1">
              <a:buFont typeface="Arial" panose="020B0604020202020204" pitchFamily="34" charset="0"/>
              <a:buChar char="•"/>
            </a:pPr>
            <a:r>
              <a:rPr lang="en-US" sz="1800" dirty="0">
                <a:latin typeface="Calibri" panose="020F0502020204030204" pitchFamily="34" charset="0"/>
                <a:cs typeface="Calibri" panose="020F0502020204030204" pitchFamily="34" charset="0"/>
              </a:rPr>
              <a:t>The agency provides opportunities for staff input into program practices. </a:t>
            </a:r>
          </a:p>
          <a:p>
            <a:endParaRPr lang="en-US" dirty="0"/>
          </a:p>
        </p:txBody>
      </p:sp>
    </p:spTree>
    <p:extLst>
      <p:ext uri="{BB962C8B-B14F-4D97-AF65-F5344CB8AC3E}">
        <p14:creationId xmlns:p14="http://schemas.microsoft.com/office/powerpoint/2010/main" val="341885245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5181" y="609600"/>
            <a:ext cx="9303489" cy="1320800"/>
          </a:xfrm>
        </p:spPr>
        <p:txBody>
          <a:bodyPr>
            <a:normAutofit fontScale="90000"/>
          </a:bodyPr>
          <a:lstStyle/>
          <a:p>
            <a:pPr algn="ctr"/>
            <a:r>
              <a:rPr lang="en-US" b="1" dirty="0">
                <a:latin typeface="Calibri" panose="020F0502020204030204" pitchFamily="34" charset="0"/>
                <a:cs typeface="Calibri" panose="020F0502020204030204" pitchFamily="34" charset="0"/>
              </a:rPr>
              <a:t>First Step:</a:t>
            </a:r>
            <a:br>
              <a:rPr lang="en-US" b="1" dirty="0">
                <a:latin typeface="Calibri" panose="020F0502020204030204" pitchFamily="34" charset="0"/>
                <a:cs typeface="Calibri" panose="020F0502020204030204" pitchFamily="34" charset="0"/>
              </a:rPr>
            </a:br>
            <a:r>
              <a:rPr lang="en-US" b="1" dirty="0">
                <a:latin typeface="Calibri" panose="020F0502020204030204" pitchFamily="34" charset="0"/>
                <a:cs typeface="Calibri" panose="020F0502020204030204" pitchFamily="34" charset="0"/>
              </a:rPr>
              <a:t>Gaining Insight into Staff Knowledge about Trauma </a:t>
            </a:r>
            <a:endParaRPr lang="en-US" dirty="0"/>
          </a:p>
        </p:txBody>
      </p:sp>
      <p:sp>
        <p:nvSpPr>
          <p:cNvPr id="3" name="Content Placeholder 2"/>
          <p:cNvSpPr>
            <a:spLocks noGrp="1"/>
          </p:cNvSpPr>
          <p:nvPr>
            <p:ph idx="1"/>
          </p:nvPr>
        </p:nvSpPr>
        <p:spPr/>
        <p:txBody>
          <a:bodyPr/>
          <a:lstStyle/>
          <a:p>
            <a:pPr marL="0" indent="0">
              <a:buNone/>
            </a:pPr>
            <a:r>
              <a:rPr lang="en-US" sz="2400" b="1" dirty="0">
                <a:latin typeface="Calibri" panose="020F0502020204030204" pitchFamily="34" charset="0"/>
                <a:cs typeface="Calibri" panose="020F0502020204030204" pitchFamily="34" charset="0"/>
              </a:rPr>
              <a:t>Findings: </a:t>
            </a:r>
          </a:p>
          <a:p>
            <a:pPr lvl="1">
              <a:buFont typeface="Arial" panose="020B0604020202020204" pitchFamily="34" charset="0"/>
              <a:buChar char="•"/>
            </a:pPr>
            <a:r>
              <a:rPr lang="en-US" sz="2000" dirty="0">
                <a:latin typeface="Calibri" panose="020F0502020204030204" pitchFamily="34" charset="0"/>
                <a:cs typeface="Calibri" panose="020F0502020204030204" pitchFamily="34" charset="0"/>
              </a:rPr>
              <a:t>50% of staff reported knowing what Traumatic Stress is </a:t>
            </a:r>
          </a:p>
          <a:p>
            <a:pPr lvl="1">
              <a:buFont typeface="Arial" panose="020B0604020202020204" pitchFamily="34" charset="0"/>
              <a:buChar char="•"/>
            </a:pPr>
            <a:r>
              <a:rPr lang="en-US" sz="2000" dirty="0">
                <a:latin typeface="Calibri" panose="020F0502020204030204" pitchFamily="34" charset="0"/>
                <a:cs typeface="Calibri" panose="020F0502020204030204" pitchFamily="34" charset="0"/>
              </a:rPr>
              <a:t>45% of staff reported knowing how Traumatic Stress affects the brain and body </a:t>
            </a:r>
          </a:p>
          <a:p>
            <a:pPr lvl="1">
              <a:buFont typeface="Arial" panose="020B0604020202020204" pitchFamily="34" charset="0"/>
              <a:buChar char="•"/>
            </a:pPr>
            <a:r>
              <a:rPr lang="en-US" sz="2000" dirty="0">
                <a:latin typeface="Calibri" panose="020F0502020204030204" pitchFamily="34" charset="0"/>
                <a:cs typeface="Calibri" panose="020F0502020204030204" pitchFamily="34" charset="0"/>
              </a:rPr>
              <a:t>33% of staff reported understanding the cultural difference in how people understand and respond to stress. </a:t>
            </a:r>
          </a:p>
          <a:p>
            <a:pPr lvl="1">
              <a:buFont typeface="Arial" panose="020B0604020202020204" pitchFamily="34" charset="0"/>
              <a:buChar char="•"/>
            </a:pPr>
            <a:r>
              <a:rPr lang="en-US" sz="2000" dirty="0">
                <a:latin typeface="Calibri" panose="020F0502020204030204" pitchFamily="34" charset="0"/>
                <a:cs typeface="Calibri" panose="020F0502020204030204" pitchFamily="34" charset="0"/>
              </a:rPr>
              <a:t>32% of staff reported understanding how working with trauma survivors impacts them as staff. </a:t>
            </a:r>
          </a:p>
          <a:p>
            <a:pPr lvl="1">
              <a:buFont typeface="Arial" panose="020B0604020202020204" pitchFamily="34" charset="0"/>
              <a:buChar char="•"/>
            </a:pPr>
            <a:r>
              <a:rPr lang="en-US" sz="2000" dirty="0">
                <a:latin typeface="Calibri" panose="020F0502020204030204" pitchFamily="34" charset="0"/>
                <a:cs typeface="Calibri" panose="020F0502020204030204" pitchFamily="34" charset="0"/>
              </a:rPr>
              <a:t>29% of staff believed that topics related to self-care are being addressed within the agency</a:t>
            </a:r>
          </a:p>
        </p:txBody>
      </p:sp>
    </p:spTree>
    <p:extLst>
      <p:ext uri="{BB962C8B-B14F-4D97-AF65-F5344CB8AC3E}">
        <p14:creationId xmlns:p14="http://schemas.microsoft.com/office/powerpoint/2010/main" val="3427896862"/>
      </p:ext>
    </p:extLst>
  </p:cSld>
  <p:clrMapOvr>
    <a:masterClrMapping/>
  </p:clrMapOvr>
</p:sld>
</file>

<file path=ppt/theme/theme1.xml><?xml version="1.0" encoding="utf-8"?>
<a:theme xmlns:a="http://schemas.openxmlformats.org/drawingml/2006/main" name="Facet">
  <a:themeElements>
    <a:clrScheme name="Custom 2">
      <a:dk1>
        <a:sysClr val="windowText" lastClr="000000"/>
      </a:dk1>
      <a:lt1>
        <a:sysClr val="window" lastClr="FFFFFF"/>
      </a:lt1>
      <a:dk2>
        <a:srgbClr val="2C3C43"/>
      </a:dk2>
      <a:lt2>
        <a:srgbClr val="EBEBEB"/>
      </a:lt2>
      <a:accent1>
        <a:srgbClr val="00A79D"/>
      </a:accent1>
      <a:accent2>
        <a:srgbClr val="00B1A7"/>
      </a:accent2>
      <a:accent3>
        <a:srgbClr val="42D0A2"/>
      </a:accent3>
      <a:accent4>
        <a:srgbClr val="6ED2A9"/>
      </a:accent4>
      <a:accent5>
        <a:srgbClr val="0099FF"/>
      </a:accent5>
      <a:accent6>
        <a:srgbClr val="5FCBEF"/>
      </a:accent6>
      <a:hlink>
        <a:srgbClr val="CEF0E2"/>
      </a:hlink>
      <a:folHlink>
        <a:srgbClr val="A9D3E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0B5AB586-D108-4FC1-8368-649FE654B89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11874</TotalTime>
  <Words>1973</Words>
  <Application>Microsoft Office PowerPoint</Application>
  <PresentationFormat>Widescreen</PresentationFormat>
  <Paragraphs>136</Paragraphs>
  <Slides>21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21</vt:i4>
      </vt:variant>
    </vt:vector>
  </HeadingPairs>
  <TitlesOfParts>
    <vt:vector size="27" baseType="lpstr">
      <vt:lpstr>Arial</vt:lpstr>
      <vt:lpstr>Calibri</vt:lpstr>
      <vt:lpstr>Trebuchet MS</vt:lpstr>
      <vt:lpstr>Wingdings</vt:lpstr>
      <vt:lpstr>Wingdings 3</vt:lpstr>
      <vt:lpstr>Facet</vt:lpstr>
      <vt:lpstr>     Trauma Informed Care Katie Peterson, Jake Timmins, Sahil Oberoi                       traumainformedteam@utahca.org </vt:lpstr>
      <vt:lpstr>Why is Thinking about Trauma Important? </vt:lpstr>
      <vt:lpstr>First Steps:  Becoming a Trauma Informed Agency</vt:lpstr>
      <vt:lpstr>First Steps:  Becoming a Trauma Informed Agency</vt:lpstr>
      <vt:lpstr>First Steps:  5 Year Strategic Plan </vt:lpstr>
      <vt:lpstr>First Steps:  Developing the Trauma Informed Team </vt:lpstr>
      <vt:lpstr>First Step: Gaining Insight into Staff Knowledge about Trauma </vt:lpstr>
      <vt:lpstr>First Step: Gaining Insight into Staff Knowledge about Trauma </vt:lpstr>
      <vt:lpstr>First Step: Gaining Insight into Staff Knowledge about Trauma </vt:lpstr>
      <vt:lpstr>Trauma Informed Support for Staff: Trainings</vt:lpstr>
      <vt:lpstr>Trauma Informed Support for Staff: Trainings</vt:lpstr>
      <vt:lpstr>Trauma Informed Support for Staff:  Self-Care Workshops</vt:lpstr>
      <vt:lpstr>Trauma Informed Support for Staff:  Self-Care Workshops</vt:lpstr>
      <vt:lpstr>Trauma Informed Support for Staff: Self-Care Workshop Topics</vt:lpstr>
      <vt:lpstr>Trauma Informed Support for Staff: Self-Care Fall Challenge </vt:lpstr>
      <vt:lpstr>Trauma Informed Support for Clients: Trainings, Resources, Connection </vt:lpstr>
      <vt:lpstr>Trauma Informed Support for the Organization:  Safety </vt:lpstr>
      <vt:lpstr>Trauma Informed Care:  Feedback From Staff </vt:lpstr>
      <vt:lpstr>Trauma Informed Care:  Feedback From Staff </vt:lpstr>
      <vt:lpstr>Trauma Informed Care:  Feedback From Staff </vt:lpstr>
      <vt:lpstr>Trauma Informed Care:  Feedback From Staff </vt:lpstr>
    </vt:vector>
  </TitlesOfParts>
  <Company>Salt Lake Community Action Program</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Haley Eckels</dc:creator>
  <cp:lastModifiedBy>Katherine Peterson</cp:lastModifiedBy>
  <cp:revision>97</cp:revision>
  <cp:lastPrinted>2020-06-18T20:30:13Z</cp:lastPrinted>
  <dcterms:created xsi:type="dcterms:W3CDTF">2016-11-14T16:15:52Z</dcterms:created>
  <dcterms:modified xsi:type="dcterms:W3CDTF">2020-06-18T20:55:42Z</dcterms:modified>
</cp:coreProperties>
</file>